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1"/>
  </p:notesMasterIdLst>
  <p:sldIdLst>
    <p:sldId id="30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5" r:id="rId50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70CAC-30BE-4E9E-BC78-6FBF9CC4B3C8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D1B1B-CCE9-41C0-96EC-C148A06600A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71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Định </a:t>
            </a:r>
            <a:r>
              <a:rPr lang="vi-VN" smtClean="0"/>
              <a:t>dạng </a:t>
            </a:r>
            <a:r>
              <a:rPr lang="vi-VN" spc="-2" smtClean="0"/>
              <a:t>sử </a:t>
            </a:r>
            <a:r>
              <a:rPr lang="vi-VN" smtClean="0"/>
              <a:t>dụng </a:t>
            </a:r>
            <a:r>
              <a:rPr lang="vi-VN" spc="-2" smtClean="0"/>
              <a:t>Style</a:t>
            </a:r>
            <a:r>
              <a:rPr lang="vi-VN" spc="-35" smtClean="0"/>
              <a:t> </a:t>
            </a:r>
            <a:r>
              <a:rPr lang="vi-VN" spc="-2" smtClean="0"/>
              <a:t>Sheets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Định </a:t>
            </a:r>
            <a:r>
              <a:rPr lang="vi-VN" smtClean="0"/>
              <a:t>dạng </a:t>
            </a:r>
            <a:r>
              <a:rPr lang="vi-VN" spc="-2" smtClean="0"/>
              <a:t>sử </a:t>
            </a:r>
            <a:r>
              <a:rPr lang="vi-VN" smtClean="0"/>
              <a:t>dụng </a:t>
            </a:r>
            <a:r>
              <a:rPr lang="vi-VN" spc="-2" smtClean="0"/>
              <a:t>Style</a:t>
            </a:r>
            <a:r>
              <a:rPr lang="vi-VN" spc="-35" smtClean="0"/>
              <a:t> </a:t>
            </a:r>
            <a:r>
              <a:rPr lang="vi-VN" spc="-2" smtClean="0"/>
              <a:t>Sheets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Định </a:t>
            </a:r>
            <a:r>
              <a:rPr lang="vi-VN" smtClean="0"/>
              <a:t>dạng </a:t>
            </a:r>
            <a:r>
              <a:rPr lang="vi-VN" spc="-2" smtClean="0"/>
              <a:t>sử </a:t>
            </a:r>
            <a:r>
              <a:rPr lang="vi-VN" smtClean="0"/>
              <a:t>dụng </a:t>
            </a:r>
            <a:r>
              <a:rPr lang="vi-VN" spc="-2" smtClean="0"/>
              <a:t>Style</a:t>
            </a:r>
            <a:r>
              <a:rPr lang="vi-VN" spc="-35" smtClean="0"/>
              <a:t> </a:t>
            </a:r>
            <a:r>
              <a:rPr lang="vi-VN" spc="-2" smtClean="0"/>
              <a:t>Sheets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06: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ĐỊNH DẠNG SỬ DỤNG STYLE SHEET</a:t>
            </a:r>
          </a:p>
        </p:txBody>
      </p:sp>
    </p:spTree>
    <p:extLst>
      <p:ext uri="{BB962C8B-B14F-4D97-AF65-F5344CB8AC3E}">
        <p14:creationId xmlns:p14="http://schemas.microsoft.com/office/powerpoint/2010/main" val="116779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6-8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527314"/>
              </p:ext>
            </p:extLst>
          </p:nvPr>
        </p:nvGraphicFramePr>
        <p:xfrm>
          <a:off x="203983" y="2100632"/>
          <a:ext cx="3597738" cy="711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184"/>
                <a:gridCol w="3050554"/>
              </a:tblGrid>
              <a:tr h="253925">
                <a:tc>
                  <a:txBody>
                    <a:bodyPr/>
                    <a:lstStyle/>
                    <a:p>
                      <a:pPr marR="147320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9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2069" algn="ctr">
                        <a:lnSpc>
                          <a:spcPct val="100000"/>
                        </a:lnSpc>
                        <a:spcBef>
                          <a:spcPts val="1305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967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normal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Không định</a:t>
                      </a:r>
                      <a:r>
                        <a:rPr sz="7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dạng.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</a:tr>
              <a:tr h="240038">
                <a:tc>
                  <a:txBody>
                    <a:bodyPr/>
                    <a:lstStyle/>
                    <a:p>
                      <a:pPr marR="136525" algn="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length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Chỉ ra giá trị là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độ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dài khoảng cách giữa các</a:t>
                      </a:r>
                      <a:r>
                        <a:rPr sz="700" spc="9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từ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94740" y="497817"/>
            <a:ext cx="3606980" cy="1351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156458"/>
              </p:ext>
            </p:extLst>
          </p:nvPr>
        </p:nvGraphicFramePr>
        <p:xfrm>
          <a:off x="204257" y="497817"/>
          <a:ext cx="3597463" cy="13410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8843"/>
                <a:gridCol w="2778620"/>
              </a:tblGrid>
              <a:tr h="25364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4511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none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Không định</a:t>
                      </a:r>
                      <a:r>
                        <a:rPr sz="700" spc="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dạng.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underline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Gạch dưới.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overline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Gạch qua văn</a:t>
                      </a:r>
                      <a:r>
                        <a:rPr sz="7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bản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line-through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Gạch qua văn</a:t>
                      </a:r>
                      <a:r>
                        <a:rPr sz="7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bản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blink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3528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Văn bản nhấp</a:t>
                      </a:r>
                      <a:r>
                        <a:rPr sz="700" spc="2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nháy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2343" y="364053"/>
            <a:ext cx="35206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giá </a:t>
            </a:r>
            <a:r>
              <a:rPr spc="-2" dirty="0">
                <a:latin typeface="Calibri"/>
                <a:cs typeface="Calibri"/>
              </a:rPr>
              <a:t>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-4" dirty="0">
                <a:latin typeface="Courier New"/>
                <a:cs typeface="Courier New"/>
              </a:rPr>
              <a:t>text-decoration</a:t>
            </a:r>
            <a:r>
              <a:rPr spc="-4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2" y="1962815"/>
            <a:ext cx="3589377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giá </a:t>
            </a:r>
            <a:r>
              <a:rPr spc="-2" dirty="0">
                <a:latin typeface="Calibri"/>
                <a:cs typeface="Calibri"/>
              </a:rPr>
              <a:t>trị của huộc tính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4" dirty="0">
                <a:latin typeface="Courier New"/>
                <a:cs typeface="Courier New"/>
              </a:rPr>
              <a:t>word-spacing</a:t>
            </a:r>
            <a:r>
              <a:rPr spc="-4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7-8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2418"/>
            <a:ext cx="34327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075" y="646148"/>
            <a:ext cx="3061048" cy="159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8-8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104406" y="612140"/>
            <a:ext cx="1437115" cy="9182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0203" y="1972451"/>
            <a:ext cx="1736817" cy="612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343" y="400781"/>
            <a:ext cx="18442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CSS cho phần tử body </a:t>
            </a:r>
            <a:r>
              <a:rPr spc="-7" dirty="0">
                <a:latin typeface="Calibri"/>
                <a:cs typeface="Calibri"/>
              </a:rPr>
              <a:t>và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H3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342" y="1693361"/>
            <a:ext cx="8536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7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4361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PHẦN TỬ SPAN</a:t>
            </a:r>
            <a:r>
              <a:rPr lang="vi-VN" spc="-35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0236"/>
            <a:ext cx="3232188" cy="1092010"/>
          </a:xfrm>
          <a:prstGeom prst="rect">
            <a:avLst/>
          </a:prstGeom>
        </p:spPr>
        <p:txBody>
          <a:bodyPr vert="horz" wrap="square" lIns="0" tIns="45129" rIns="0" bIns="0" rtlCol="0">
            <a:spAutoFit/>
          </a:bodyPr>
          <a:lstStyle/>
          <a:p>
            <a:pPr marL="125916" indent="-120344">
              <a:spcBef>
                <a:spcPts val="3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Thẻ &lt;span&gt; nhóm các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trên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dòng.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87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338"/>
              </a:spcBef>
            </a:pPr>
            <a:r>
              <a:rPr sz="700" spc="-2" dirty="0">
                <a:latin typeface="Courier New"/>
                <a:cs typeface="Courier New"/>
              </a:rPr>
              <a:t>&lt;p&gt;My mother has &lt;span style=”color: lightblue”&gt;light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blue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&lt;/span&gt;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eyes.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&lt;/p&gt;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"/>
              </a:spcBef>
            </a:pPr>
            <a:r>
              <a:rPr sz="700" b="1" spc="-2" dirty="0">
                <a:latin typeface="Courier New"/>
                <a:cs typeface="Courier New"/>
              </a:rPr>
              <a:t>Or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&lt;span class=”eyesonly”&gt;light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blue&lt;/span&gt;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343" y="1672956"/>
            <a:ext cx="3495417" cy="70877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8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style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thẻ &lt;span&gt;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loại style</a:t>
            </a:r>
            <a:r>
              <a:rPr spc="-11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external.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603"/>
              </a:spcBef>
            </a:pPr>
            <a:r>
              <a:rPr sz="700" spc="-2" dirty="0">
                <a:latin typeface="Courier New"/>
                <a:cs typeface="Courier New"/>
              </a:rPr>
              <a:t>.eyesonly {font-color: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lightblue}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span có thuộc tính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nhau, </a:t>
            </a:r>
            <a:r>
              <a:rPr spc="2" dirty="0">
                <a:latin typeface="Calibri"/>
                <a:cs typeface="Calibri"/>
              </a:rPr>
              <a:t>nó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sự </a:t>
            </a:r>
            <a:r>
              <a:rPr spc="2" dirty="0">
                <a:latin typeface="Calibri"/>
                <a:cs typeface="Calibri"/>
              </a:rPr>
              <a:t>kiện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41"/>
              </a:lnSpc>
            </a:pPr>
            <a:r>
              <a:rPr dirty="0">
                <a:latin typeface="Calibri"/>
                <a:cs typeface="Calibri"/>
              </a:rPr>
              <a:t>cũng.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4361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PHẦN TỬ SPAN</a:t>
            </a:r>
            <a:r>
              <a:rPr lang="vi-VN" spc="-35" dirty="0"/>
              <a:t> </a:t>
            </a:r>
            <a:r>
              <a:rPr lang="vi-VN"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333616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khác nhau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giá trị sử dụng trong thẻ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&lt;span&gt;.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5787" y="631184"/>
            <a:ext cx="3282854" cy="2041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028491"/>
              </p:ext>
            </p:extLst>
          </p:nvPr>
        </p:nvGraphicFramePr>
        <p:xfrm>
          <a:off x="432000" y="635038"/>
          <a:ext cx="3267671" cy="20296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7619"/>
                <a:gridCol w="821299"/>
                <a:gridCol w="1868753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3080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class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classname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tên class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dụng cho phần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lang="en-US" sz="700" spc="-5" dirty="0" err="1" smtClean="0">
                          <a:latin typeface="Courier New"/>
                          <a:cs typeface="Courier New"/>
                        </a:rPr>
                        <a:t>dir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spc="10" dirty="0" smtClean="0">
                          <a:latin typeface="Arial"/>
                          <a:cs typeface="Arial"/>
                        </a:rPr>
                        <a:t>rtl</a:t>
                      </a: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en-US" sz="600" spc="10" dirty="0" err="1" smtClean="0">
                          <a:latin typeface="Arial"/>
                          <a:cs typeface="Arial"/>
                        </a:rPr>
                        <a:t>ltr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lang="en-US" sz="600" spc="10" dirty="0" err="1" smtClean="0">
                          <a:latin typeface="Arial"/>
                          <a:cs typeface="Arial"/>
                        </a:rPr>
                        <a:t>Sử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600" spc="10" baseline="0" dirty="0" err="1" smtClean="0">
                          <a:latin typeface="Arial"/>
                          <a:cs typeface="Arial"/>
                        </a:rPr>
                        <a:t>dụng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600" spc="10" baseline="0" dirty="0" err="1" smtClean="0">
                          <a:latin typeface="Arial"/>
                          <a:cs typeface="Arial"/>
                        </a:rPr>
                        <a:t>xác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600" spc="10" baseline="0" dirty="0" err="1" smtClean="0">
                          <a:latin typeface="Arial"/>
                          <a:cs typeface="Arial"/>
                        </a:rPr>
                        <a:t>định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600" spc="10" baseline="0" dirty="0" err="1" smtClean="0">
                          <a:latin typeface="Arial"/>
                          <a:cs typeface="Arial"/>
                        </a:rPr>
                        <a:t>hướng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600" spc="10" baseline="0" dirty="0" err="1" smtClean="0">
                          <a:latin typeface="Arial"/>
                          <a:cs typeface="Arial"/>
                        </a:rPr>
                        <a:t>văn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600" spc="10" baseline="0" dirty="0" err="1" smtClean="0">
                          <a:latin typeface="Arial"/>
                          <a:cs typeface="Arial"/>
                        </a:rPr>
                        <a:t>bản</a:t>
                      </a:r>
                      <a:r>
                        <a:rPr lang="en-US" sz="600" spc="10" baseline="0" dirty="0" smtClean="0">
                          <a:latin typeface="Arial"/>
                          <a:cs typeface="Arial"/>
                        </a:rPr>
                        <a:t>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id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tên id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dụng cho phần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lang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language_code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mã ngôn ngữ sử dụng cho phần</a:t>
                      </a:r>
                      <a:r>
                        <a:rPr sz="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445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style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699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style_definition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kiểu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dụng cho phần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448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title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7028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text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Chỉ 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mở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rộng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phần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xml:lang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language_code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2245" marR="8445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mã ngôn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ngữ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dụng cho phần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tài  liệu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XHTML.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6069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THỤT LỀ CHO ĐOẠN </a:t>
            </a:r>
            <a:r>
              <a:rPr lang="vi-VN" spc="-11" dirty="0"/>
              <a:t>VĂN </a:t>
            </a:r>
            <a:r>
              <a:rPr lang="vi-VN" spc="-2" dirty="0"/>
              <a:t>BẢN</a:t>
            </a:r>
            <a:r>
              <a:rPr lang="vi-VN" spc="-13" dirty="0"/>
              <a:t> </a:t>
            </a:r>
            <a:r>
              <a:rPr lang="vi-VN" spc="-2" dirty="0"/>
              <a:t>1-6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816526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816526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826389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63373"/>
            <a:ext cx="3443157" cy="177719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36223" indent="-120344">
              <a:lnSpc>
                <a:spcPts val="956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Thụt dầu dòng là quá trình thiết lập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văn bản </a:t>
            </a:r>
            <a:r>
              <a:rPr spc="2" dirty="0">
                <a:latin typeface="Calibri"/>
                <a:cs typeface="Calibri"/>
              </a:rPr>
              <a:t>từ </a:t>
            </a:r>
            <a:r>
              <a:rPr spc="-2" dirty="0">
                <a:latin typeface="Calibri"/>
                <a:cs typeface="Calibri"/>
              </a:rPr>
              <a:t>vị </a:t>
            </a:r>
            <a:r>
              <a:rPr dirty="0">
                <a:latin typeface="Calibri"/>
                <a:cs typeface="Calibri"/>
              </a:rPr>
              <a:t>trí bình </a:t>
            </a:r>
            <a:r>
              <a:rPr spc="2" dirty="0">
                <a:latin typeface="Calibri"/>
                <a:cs typeface="Calibri"/>
              </a:rPr>
              <a:t>thường của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nó,</a:t>
            </a:r>
            <a:endParaRPr>
              <a:latin typeface="Calibri"/>
              <a:cs typeface="Calibri"/>
            </a:endParaRPr>
          </a:p>
          <a:p>
            <a:pPr marR="1978715" algn="ctr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hoặc sang </a:t>
            </a:r>
            <a:r>
              <a:rPr spc="-4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2" dirty="0">
                <a:latin typeface="Calibri"/>
                <a:cs typeface="Calibri"/>
              </a:rPr>
              <a:t>bên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đoạn, </a:t>
            </a:r>
            <a:r>
              <a:rPr dirty="0">
                <a:latin typeface="Calibri"/>
                <a:cs typeface="Calibri"/>
              </a:rPr>
              <a:t>có ba loại thụt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dòng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  <a:p>
            <a:pPr marL="94437" indent="-88865">
              <a:spcBef>
                <a:spcPts val="794"/>
              </a:spcBef>
              <a:buSzPct val="95000"/>
              <a:buFont typeface="Wingdings"/>
              <a:buChar char=""/>
              <a:tabLst>
                <a:tab pos="94715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Thụt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dòng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r>
              <a:rPr sz="9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endParaRPr sz="90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>
              <a:latin typeface="Times New Roman"/>
              <a:cs typeface="Times New Roman"/>
            </a:endParaRPr>
          </a:p>
          <a:p>
            <a:pPr marL="136223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text–indent.</a:t>
            </a:r>
            <a:endParaRPr>
              <a:latin typeface="Calibri"/>
              <a:cs typeface="Calibri"/>
            </a:endParaRPr>
          </a:p>
          <a:p>
            <a:pPr marL="136223" indent="-120344">
              <a:spcBef>
                <a:spcPts val="87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300">
              <a:latin typeface="Times New Roman"/>
              <a:cs typeface="Times New Roman"/>
            </a:endParaRPr>
          </a:p>
          <a:p>
            <a:pPr marL="169930"/>
            <a:r>
              <a:rPr sz="700" spc="-2" dirty="0">
                <a:latin typeface="Courier New"/>
                <a:cs typeface="Courier New"/>
              </a:rPr>
              <a:t>Inline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style</a:t>
            </a:r>
            <a:endParaRPr sz="700">
              <a:latin typeface="Courier New"/>
              <a:cs typeface="Courier New"/>
            </a:endParaRPr>
          </a:p>
          <a:p>
            <a:pPr marL="16993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&lt;p style=”text-indent: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50px”&gt;</a:t>
            </a:r>
            <a:endParaRPr sz="700">
              <a:latin typeface="Courier New"/>
              <a:cs typeface="Courier New"/>
            </a:endParaRPr>
          </a:p>
          <a:p>
            <a:pPr marL="169930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Internal CSS</a:t>
            </a:r>
            <a:endParaRPr sz="700">
              <a:latin typeface="Courier New"/>
              <a:cs typeface="Courier New"/>
            </a:endParaRPr>
          </a:p>
          <a:p>
            <a:pPr marL="16993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p {text-indent: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50px}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6069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THỤT LỀ CHO ĐOẠN </a:t>
            </a:r>
            <a:r>
              <a:rPr lang="vi-VN" spc="-11" dirty="0"/>
              <a:t>VĂN </a:t>
            </a:r>
            <a:r>
              <a:rPr lang="vi-VN" spc="-2" dirty="0"/>
              <a:t>BẢN</a:t>
            </a:r>
            <a:r>
              <a:rPr lang="vi-VN" spc="-13" dirty="0"/>
              <a:t> </a:t>
            </a:r>
            <a:r>
              <a:rPr lang="vi-VN" spc="-2" dirty="0"/>
              <a:t>2-6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5"/>
            <a:ext cx="3282799" cy="219517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 sử dụng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ourier New"/>
                <a:cs typeface="Courier New"/>
              </a:rPr>
              <a:t>text–indent</a:t>
            </a:r>
            <a:r>
              <a:rPr spc="-276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-2" dirty="0">
                <a:latin typeface="Calibri"/>
                <a:cs typeface="Calibri"/>
              </a:rPr>
              <a:t>tệp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921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R="2467056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&lt;title&gt;Font Gallery&lt;/title&gt;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&lt;style&gt;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p {text-indent: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150px}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>
              <a:latin typeface="Courier New"/>
              <a:cs typeface="Courier New"/>
            </a:endParaRPr>
          </a:p>
          <a:p>
            <a:pPr marR="2413848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R="2467056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R="241384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&lt;p&gt;</a:t>
            </a:r>
            <a:endParaRPr sz="700">
              <a:latin typeface="Courier New"/>
              <a:cs typeface="Courier New"/>
            </a:endParaRPr>
          </a:p>
          <a:p>
            <a:pPr marL="401426" marR="2229" indent="20615">
              <a:lnSpc>
                <a:spcPct val="102099"/>
              </a:lnSpc>
              <a:spcBef>
                <a:spcPts val="15"/>
              </a:spcBef>
            </a:pP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2" dirty="0">
                <a:latin typeface="Calibri"/>
                <a:cs typeface="Calibri"/>
              </a:rPr>
              <a:t>styles </a:t>
            </a:r>
            <a:r>
              <a:rPr sz="700" spc="-4" dirty="0">
                <a:latin typeface="Calibri"/>
                <a:cs typeface="Calibri"/>
              </a:rPr>
              <a:t>properties </a:t>
            </a:r>
            <a:r>
              <a:rPr sz="700" spc="-2" dirty="0">
                <a:latin typeface="Calibri"/>
                <a:cs typeface="Calibri"/>
              </a:rPr>
              <a:t>allow </a:t>
            </a:r>
            <a:r>
              <a:rPr sz="700" spc="-7" dirty="0">
                <a:latin typeface="Calibri"/>
                <a:cs typeface="Calibri"/>
              </a:rPr>
              <a:t>you </a:t>
            </a:r>
            <a:r>
              <a:rPr sz="700" spc="-4" dirty="0">
                <a:latin typeface="Calibri"/>
                <a:cs typeface="Calibri"/>
              </a:rPr>
              <a:t>to </a:t>
            </a:r>
            <a:r>
              <a:rPr sz="700" spc="-2" dirty="0">
                <a:latin typeface="Calibri"/>
                <a:cs typeface="Calibri"/>
              </a:rPr>
              <a:t>specify 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7" dirty="0">
                <a:latin typeface="Calibri"/>
                <a:cs typeface="Calibri"/>
              </a:rPr>
              <a:t>for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4" dirty="0">
                <a:latin typeface="Calibri"/>
                <a:cs typeface="Calibri"/>
              </a:rPr>
              <a:t>text. They </a:t>
            </a:r>
            <a:r>
              <a:rPr sz="700" spc="-2" dirty="0">
                <a:latin typeface="Calibri"/>
                <a:cs typeface="Calibri"/>
              </a:rPr>
              <a:t>allow  </a:t>
            </a:r>
            <a:r>
              <a:rPr sz="700" spc="-7" dirty="0">
                <a:latin typeface="Calibri"/>
                <a:cs typeface="Calibri"/>
              </a:rPr>
              <a:t>you </a:t>
            </a:r>
            <a:r>
              <a:rPr sz="700" spc="-4" dirty="0">
                <a:latin typeface="Calibri"/>
                <a:cs typeface="Calibri"/>
              </a:rPr>
              <a:t>to </a:t>
            </a:r>
            <a:r>
              <a:rPr sz="700" spc="-2" dirty="0">
                <a:latin typeface="Calibri"/>
                <a:cs typeface="Calibri"/>
              </a:rPr>
              <a:t>change the </a:t>
            </a:r>
            <a:r>
              <a:rPr sz="700" spc="-7" dirty="0">
                <a:latin typeface="Calibri"/>
                <a:cs typeface="Calibri"/>
              </a:rPr>
              <a:t>different font </a:t>
            </a:r>
            <a:r>
              <a:rPr sz="700" spc="-2" dirty="0">
                <a:latin typeface="Calibri"/>
                <a:cs typeface="Calibri"/>
              </a:rPr>
              <a:t>attributes of the </a:t>
            </a:r>
            <a:r>
              <a:rPr sz="700" spc="-7" dirty="0">
                <a:latin typeface="Calibri"/>
                <a:cs typeface="Calibri"/>
              </a:rPr>
              <a:t>text </a:t>
            </a:r>
            <a:r>
              <a:rPr sz="700" spc="-2" dirty="0">
                <a:latin typeface="Calibri"/>
                <a:cs typeface="Calibri"/>
              </a:rPr>
              <a:t>such as </a:t>
            </a:r>
            <a:r>
              <a:rPr sz="700" spc="-7" dirty="0">
                <a:latin typeface="Calibri"/>
                <a:cs typeface="Calibri"/>
              </a:rPr>
              <a:t>font, </a:t>
            </a:r>
            <a:r>
              <a:rPr sz="700" spc="-4" dirty="0">
                <a:latin typeface="Calibri"/>
                <a:cs typeface="Calibri"/>
              </a:rPr>
              <a:t>size, </a:t>
            </a:r>
            <a:r>
              <a:rPr sz="700" spc="-2" dirty="0">
                <a:latin typeface="Calibri"/>
                <a:cs typeface="Calibri"/>
              </a:rPr>
              <a:t>and style  of the </a:t>
            </a:r>
            <a:r>
              <a:rPr sz="700" spc="-4" dirty="0">
                <a:latin typeface="Calibri"/>
                <a:cs typeface="Calibri"/>
              </a:rPr>
              <a:t>text.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7" dirty="0">
                <a:latin typeface="Calibri"/>
                <a:cs typeface="Calibri"/>
              </a:rPr>
              <a:t>browser </a:t>
            </a:r>
            <a:r>
              <a:rPr sz="700" spc="-4" dirty="0">
                <a:latin typeface="Calibri"/>
                <a:cs typeface="Calibri"/>
              </a:rPr>
              <a:t>must support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2" dirty="0">
                <a:latin typeface="Calibri"/>
                <a:cs typeface="Calibri"/>
              </a:rPr>
              <a:t>specified </a:t>
            </a:r>
            <a:r>
              <a:rPr sz="700" spc="-4" dirty="0">
                <a:latin typeface="Calibri"/>
                <a:cs typeface="Calibri"/>
              </a:rPr>
              <a:t>by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4" dirty="0">
                <a:latin typeface="Calibri"/>
                <a:cs typeface="Calibri"/>
              </a:rPr>
              <a:t>properties.  </a:t>
            </a:r>
            <a:r>
              <a:rPr sz="700" spc="-2" dirty="0">
                <a:latin typeface="Calibri"/>
                <a:cs typeface="Calibri"/>
              </a:rPr>
              <a:t>Otherwise, it will </a:t>
            </a:r>
            <a:r>
              <a:rPr sz="700" spc="-4" dirty="0">
                <a:latin typeface="Calibri"/>
                <a:cs typeface="Calibri"/>
              </a:rPr>
              <a:t>display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4" dirty="0">
                <a:latin typeface="Calibri"/>
                <a:cs typeface="Calibri"/>
              </a:rPr>
              <a:t>default </a:t>
            </a:r>
            <a:r>
              <a:rPr sz="700" spc="-7" dirty="0">
                <a:latin typeface="Calibri"/>
                <a:cs typeface="Calibri"/>
              </a:rPr>
              <a:t>font, </a:t>
            </a:r>
            <a:r>
              <a:rPr sz="700" spc="-2" dirty="0">
                <a:latin typeface="Calibri"/>
                <a:cs typeface="Calibri"/>
              </a:rPr>
              <a:t>which is </a:t>
            </a:r>
            <a:r>
              <a:rPr sz="700" spc="-4" dirty="0">
                <a:latin typeface="Calibri"/>
                <a:cs typeface="Calibri"/>
              </a:rPr>
              <a:t>dependent </a:t>
            </a:r>
            <a:r>
              <a:rPr sz="700" spc="-2" dirty="0">
                <a:latin typeface="Calibri"/>
                <a:cs typeface="Calibri"/>
              </a:rPr>
              <a:t>on the</a:t>
            </a:r>
            <a:r>
              <a:rPr sz="700" spc="33" dirty="0">
                <a:latin typeface="Calibri"/>
                <a:cs typeface="Calibri"/>
              </a:rPr>
              <a:t> </a:t>
            </a:r>
            <a:r>
              <a:rPr sz="700" spc="-15" dirty="0">
                <a:latin typeface="Calibri"/>
                <a:cs typeface="Calibri"/>
              </a:rPr>
              <a:t>browser.</a:t>
            </a:r>
            <a:endParaRPr sz="700">
              <a:latin typeface="Calibri"/>
              <a:cs typeface="Calibri"/>
            </a:endParaRPr>
          </a:p>
          <a:p>
            <a:pPr marL="3613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&lt;/p&gt;</a:t>
            </a:r>
            <a:endParaRPr sz="700">
              <a:latin typeface="Courier New"/>
              <a:cs typeface="Courier New"/>
            </a:endParaRPr>
          </a:p>
          <a:p>
            <a:pPr marR="2413848" algn="ctr"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6069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THỤT LỀ CHO ĐOẠN </a:t>
            </a:r>
            <a:r>
              <a:rPr lang="vi-VN" spc="-11" dirty="0"/>
              <a:t>VĂN </a:t>
            </a:r>
            <a:r>
              <a:rPr lang="vi-VN" spc="-2" dirty="0"/>
              <a:t>BẢN</a:t>
            </a:r>
            <a:r>
              <a:rPr lang="vi-VN" spc="-13" dirty="0"/>
              <a:t> </a:t>
            </a:r>
            <a:r>
              <a:rPr lang="vi-VN" spc="-2" dirty="0"/>
              <a:t>3-6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4593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068" y="612140"/>
            <a:ext cx="3399698" cy="71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1394658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64" y="1394658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576" y="1404521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1913" y="1355588"/>
            <a:ext cx="3593887" cy="1261122"/>
          </a:xfrm>
          <a:prstGeom prst="rect">
            <a:avLst/>
          </a:prstGeom>
        </p:spPr>
        <p:txBody>
          <a:bodyPr vert="horz" wrap="square" lIns="0" tIns="58501" rIns="0" bIns="0" rtlCol="0">
            <a:spAutoFit/>
          </a:bodyPr>
          <a:lstStyle/>
          <a:p>
            <a:pPr marL="124523" indent="-118951">
              <a:spcBef>
                <a:spcPts val="461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900">
              <a:latin typeface="Times New Roman"/>
              <a:cs typeface="Times New Roman"/>
            </a:endParaRPr>
          </a:p>
          <a:p>
            <a:pPr marL="136223" indent="-120344">
              <a:lnSpc>
                <a:spcPts val="956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Thuộc tính padding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thêm một khoảng </a:t>
            </a:r>
            <a:r>
              <a:rPr dirty="0">
                <a:latin typeface="Calibri"/>
                <a:cs typeface="Calibri"/>
              </a:rPr>
              <a:t>cách giữa các viền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136223">
              <a:lnSpc>
                <a:spcPts val="930"/>
              </a:lnSpc>
            </a:pPr>
            <a:r>
              <a:rPr spc="2" dirty="0">
                <a:latin typeface="Calibri"/>
                <a:cs typeface="Calibri"/>
              </a:rPr>
              <a:t>phần tử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Ví dụ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inline.</a:t>
            </a:r>
            <a:endParaRPr>
              <a:latin typeface="Calibri"/>
              <a:cs typeface="Calibri"/>
            </a:endParaRPr>
          </a:p>
          <a:p>
            <a:pPr marL="169930">
              <a:spcBef>
                <a:spcPts val="950"/>
              </a:spcBef>
            </a:pPr>
            <a:r>
              <a:rPr sz="700" spc="-2" dirty="0">
                <a:latin typeface="Courier New"/>
                <a:cs typeface="Courier New"/>
              </a:rPr>
              <a:t>Inline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style</a:t>
            </a:r>
            <a:endParaRPr sz="700">
              <a:latin typeface="Courier New"/>
              <a:cs typeface="Courier New"/>
            </a:endParaRPr>
          </a:p>
          <a:p>
            <a:pPr marL="16993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&lt;p style=”padding: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20px”&gt;</a:t>
            </a:r>
            <a:endParaRPr sz="700">
              <a:latin typeface="Courier New"/>
              <a:cs typeface="Courier New"/>
            </a:endParaRPr>
          </a:p>
          <a:p>
            <a:pPr marL="169930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Internal</a:t>
            </a:r>
            <a:r>
              <a:rPr sz="700" spc="-4" dirty="0">
                <a:latin typeface="Courier New"/>
                <a:cs typeface="Courier New"/>
              </a:rPr>
              <a:t> CSS</a:t>
            </a:r>
            <a:endParaRPr sz="700">
              <a:latin typeface="Courier New"/>
              <a:cs typeface="Courier New"/>
            </a:endParaRPr>
          </a:p>
          <a:p>
            <a:pPr marL="16993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p {padding: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20px}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6069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THỤT LỀ CHO ĐOẠN </a:t>
            </a:r>
            <a:r>
              <a:rPr lang="vi-VN" spc="-11" dirty="0"/>
              <a:t>VĂN </a:t>
            </a:r>
            <a:r>
              <a:rPr lang="vi-VN" spc="-2" dirty="0"/>
              <a:t>BẢN</a:t>
            </a:r>
            <a:r>
              <a:rPr lang="vi-VN" spc="-13" dirty="0"/>
              <a:t> </a:t>
            </a:r>
            <a:r>
              <a:rPr lang="vi-VN" spc="-2" dirty="0"/>
              <a:t>4-6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5"/>
            <a:ext cx="3528974" cy="217111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internal.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921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&lt;title&gt;Font Gallery&lt;/title&gt;</a:t>
            </a:r>
            <a:endParaRPr sz="700">
              <a:latin typeface="Courier New"/>
              <a:cs typeface="Courier New"/>
            </a:endParaRPr>
          </a:p>
          <a:p>
            <a:pPr marR="2342254" algn="ctr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&lt;style&gt;</a:t>
            </a:r>
            <a:endParaRPr sz="700">
              <a:latin typeface="Courier New"/>
              <a:cs typeface="Courier New"/>
            </a:endParaRPr>
          </a:p>
          <a:p>
            <a:pPr marL="534306"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p {padding: 20px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R="244894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&lt;p&gt;</a:t>
            </a:r>
            <a:endParaRPr sz="700">
              <a:latin typeface="Courier New"/>
              <a:cs typeface="Courier New"/>
            </a:endParaRPr>
          </a:p>
          <a:p>
            <a:pPr marL="603950" marR="2229" indent="-15600">
              <a:lnSpc>
                <a:spcPct val="102600"/>
              </a:lnSpc>
              <a:spcBef>
                <a:spcPts val="4"/>
              </a:spcBef>
            </a:pP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2" dirty="0">
                <a:latin typeface="Calibri"/>
                <a:cs typeface="Calibri"/>
              </a:rPr>
              <a:t>styles </a:t>
            </a:r>
            <a:r>
              <a:rPr sz="700" spc="-4" dirty="0">
                <a:latin typeface="Calibri"/>
                <a:cs typeface="Calibri"/>
              </a:rPr>
              <a:t>properties </a:t>
            </a:r>
            <a:r>
              <a:rPr sz="700" spc="-2" dirty="0">
                <a:latin typeface="Calibri"/>
                <a:cs typeface="Calibri"/>
              </a:rPr>
              <a:t>allow </a:t>
            </a:r>
            <a:r>
              <a:rPr sz="700" spc="-7" dirty="0">
                <a:latin typeface="Calibri"/>
                <a:cs typeface="Calibri"/>
              </a:rPr>
              <a:t>you </a:t>
            </a:r>
            <a:r>
              <a:rPr sz="700" spc="-4" dirty="0">
                <a:latin typeface="Calibri"/>
                <a:cs typeface="Calibri"/>
              </a:rPr>
              <a:t>to </a:t>
            </a:r>
            <a:r>
              <a:rPr sz="700" spc="-2" dirty="0">
                <a:latin typeface="Calibri"/>
                <a:cs typeface="Calibri"/>
              </a:rPr>
              <a:t>specify 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7" dirty="0">
                <a:latin typeface="Calibri"/>
                <a:cs typeface="Calibri"/>
              </a:rPr>
              <a:t>for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4" dirty="0">
                <a:latin typeface="Calibri"/>
                <a:cs typeface="Calibri"/>
              </a:rPr>
              <a:t>text. They </a:t>
            </a:r>
            <a:r>
              <a:rPr sz="700" spc="-2" dirty="0">
                <a:latin typeface="Calibri"/>
                <a:cs typeface="Calibri"/>
              </a:rPr>
              <a:t>allow </a:t>
            </a:r>
            <a:r>
              <a:rPr sz="700" spc="-9" dirty="0">
                <a:latin typeface="Calibri"/>
                <a:cs typeface="Calibri"/>
              </a:rPr>
              <a:t>you  </a:t>
            </a:r>
            <a:r>
              <a:rPr sz="700" spc="-4" dirty="0">
                <a:latin typeface="Calibri"/>
                <a:cs typeface="Calibri"/>
              </a:rPr>
              <a:t>to </a:t>
            </a:r>
            <a:r>
              <a:rPr sz="700" spc="-2" dirty="0">
                <a:latin typeface="Calibri"/>
                <a:cs typeface="Calibri"/>
              </a:rPr>
              <a:t>change the </a:t>
            </a:r>
            <a:r>
              <a:rPr sz="700" spc="-7" dirty="0">
                <a:latin typeface="Calibri"/>
                <a:cs typeface="Calibri"/>
              </a:rPr>
              <a:t>different font </a:t>
            </a:r>
            <a:r>
              <a:rPr sz="700" spc="-2" dirty="0">
                <a:latin typeface="Calibri"/>
                <a:cs typeface="Calibri"/>
              </a:rPr>
              <a:t>attributes of the </a:t>
            </a:r>
            <a:r>
              <a:rPr sz="700" spc="-7" dirty="0">
                <a:latin typeface="Calibri"/>
                <a:cs typeface="Calibri"/>
              </a:rPr>
              <a:t>text </a:t>
            </a:r>
            <a:r>
              <a:rPr sz="700" spc="-2" dirty="0">
                <a:latin typeface="Calibri"/>
                <a:cs typeface="Calibri"/>
              </a:rPr>
              <a:t>such as </a:t>
            </a:r>
            <a:r>
              <a:rPr sz="700" spc="-7" dirty="0">
                <a:latin typeface="Calibri"/>
                <a:cs typeface="Calibri"/>
              </a:rPr>
              <a:t>font, </a:t>
            </a:r>
            <a:r>
              <a:rPr sz="700" spc="-4" dirty="0">
                <a:latin typeface="Calibri"/>
                <a:cs typeface="Calibri"/>
              </a:rPr>
              <a:t>size, </a:t>
            </a:r>
            <a:r>
              <a:rPr sz="700" spc="-2" dirty="0">
                <a:latin typeface="Calibri"/>
                <a:cs typeface="Calibri"/>
              </a:rPr>
              <a:t>and style </a:t>
            </a:r>
            <a:r>
              <a:rPr sz="700" spc="-4" dirty="0">
                <a:latin typeface="Calibri"/>
                <a:cs typeface="Calibri"/>
              </a:rPr>
              <a:t>of 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4" dirty="0">
                <a:latin typeface="Calibri"/>
                <a:cs typeface="Calibri"/>
              </a:rPr>
              <a:t>text.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7" dirty="0">
                <a:latin typeface="Calibri"/>
                <a:cs typeface="Calibri"/>
              </a:rPr>
              <a:t>browser </a:t>
            </a:r>
            <a:r>
              <a:rPr sz="700" spc="-4" dirty="0">
                <a:latin typeface="Calibri"/>
                <a:cs typeface="Calibri"/>
              </a:rPr>
              <a:t>must support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9" dirty="0">
                <a:latin typeface="Calibri"/>
                <a:cs typeface="Calibri"/>
              </a:rPr>
              <a:t>font </a:t>
            </a:r>
            <a:r>
              <a:rPr sz="700" spc="-2" dirty="0">
                <a:latin typeface="Calibri"/>
                <a:cs typeface="Calibri"/>
              </a:rPr>
              <a:t>specified </a:t>
            </a:r>
            <a:r>
              <a:rPr sz="700" spc="-4" dirty="0">
                <a:latin typeface="Calibri"/>
                <a:cs typeface="Calibri"/>
              </a:rPr>
              <a:t>by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9" dirty="0">
                <a:latin typeface="Calibri"/>
                <a:cs typeface="Calibri"/>
              </a:rPr>
              <a:t>font</a:t>
            </a:r>
            <a:r>
              <a:rPr sz="700" spc="79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properties.</a:t>
            </a:r>
            <a:endParaRPr sz="700">
              <a:latin typeface="Calibri"/>
              <a:cs typeface="Calibri"/>
            </a:endParaRPr>
          </a:p>
          <a:p>
            <a:pPr marL="603950">
              <a:spcBef>
                <a:spcPts val="18"/>
              </a:spcBef>
            </a:pPr>
            <a:r>
              <a:rPr sz="700" spc="-2" dirty="0">
                <a:latin typeface="Calibri"/>
                <a:cs typeface="Calibri"/>
              </a:rPr>
              <a:t>Otherwise, it will </a:t>
            </a:r>
            <a:r>
              <a:rPr sz="700" spc="-4" dirty="0">
                <a:latin typeface="Calibri"/>
                <a:cs typeface="Calibri"/>
              </a:rPr>
              <a:t>display </a:t>
            </a:r>
            <a:r>
              <a:rPr sz="700" spc="-2" dirty="0">
                <a:latin typeface="Calibri"/>
                <a:cs typeface="Calibri"/>
              </a:rPr>
              <a:t>the </a:t>
            </a:r>
            <a:r>
              <a:rPr sz="700" spc="-4" dirty="0">
                <a:latin typeface="Calibri"/>
                <a:cs typeface="Calibri"/>
              </a:rPr>
              <a:t>default </a:t>
            </a:r>
            <a:r>
              <a:rPr sz="700" spc="-7" dirty="0">
                <a:latin typeface="Calibri"/>
                <a:cs typeface="Calibri"/>
              </a:rPr>
              <a:t>font, </a:t>
            </a:r>
            <a:r>
              <a:rPr sz="700" spc="-2" dirty="0">
                <a:latin typeface="Calibri"/>
                <a:cs typeface="Calibri"/>
              </a:rPr>
              <a:t>which is </a:t>
            </a:r>
            <a:r>
              <a:rPr sz="700" spc="-4" dirty="0">
                <a:latin typeface="Calibri"/>
                <a:cs typeface="Calibri"/>
              </a:rPr>
              <a:t>dependent </a:t>
            </a:r>
            <a:r>
              <a:rPr sz="700" spc="-2" dirty="0">
                <a:latin typeface="Calibri"/>
                <a:cs typeface="Calibri"/>
              </a:rPr>
              <a:t>on the</a:t>
            </a:r>
            <a:r>
              <a:rPr sz="700" spc="48" dirty="0">
                <a:latin typeface="Calibri"/>
                <a:cs typeface="Calibri"/>
              </a:rPr>
              <a:t> </a:t>
            </a:r>
            <a:r>
              <a:rPr sz="700" spc="-15" dirty="0">
                <a:latin typeface="Calibri"/>
                <a:cs typeface="Calibri"/>
              </a:rPr>
              <a:t>browser.</a:t>
            </a:r>
            <a:endParaRPr sz="700">
              <a:latin typeface="Calibri"/>
              <a:cs typeface="Calibri"/>
            </a:endParaRPr>
          </a:p>
          <a:p>
            <a:pPr marR="2395462" algn="ctr"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&lt;/p&gt;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6069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THỤT LỀ CHO ĐOẠN </a:t>
            </a:r>
            <a:r>
              <a:rPr lang="vi-VN" spc="-11" dirty="0"/>
              <a:t>VĂN </a:t>
            </a:r>
            <a:r>
              <a:rPr lang="vi-VN" spc="-2" dirty="0"/>
              <a:t>BẢN</a:t>
            </a:r>
            <a:r>
              <a:rPr lang="vi-VN" spc="-13" dirty="0"/>
              <a:t> </a:t>
            </a:r>
            <a:r>
              <a:rPr lang="vi-VN" spc="-2" dirty="0"/>
              <a:t>5-6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31047" y="612140"/>
            <a:ext cx="3467032" cy="986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1700728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1700728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1710591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3" y="1715523"/>
            <a:ext cx="3496166" cy="14412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94437" indent="-88865">
              <a:spcBef>
                <a:spcPts val="44"/>
              </a:spcBef>
              <a:buSzPct val="95000"/>
              <a:buFont typeface="Wingdings"/>
              <a:buChar char=""/>
              <a:tabLst>
                <a:tab pos="94715" algn="l"/>
              </a:tabLst>
            </a:pP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Lề</a:t>
            </a:r>
            <a:r>
              <a:rPr sz="900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Margin)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127" y="2108936"/>
            <a:ext cx="3561431" cy="25184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080" indent="-119508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080" algn="l"/>
                <a:tab pos="125359" algn="l"/>
              </a:tabLst>
            </a:pPr>
            <a:r>
              <a:rPr spc="-2" dirty="0">
                <a:latin typeface="Calibri"/>
                <a:cs typeface="Calibri"/>
              </a:rPr>
              <a:t>Thuộc tính margin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thêm một khoảng </a:t>
            </a:r>
            <a:r>
              <a:rPr spc="-4" dirty="0">
                <a:latin typeface="Calibri"/>
                <a:cs typeface="Calibri"/>
              </a:rPr>
              <a:t>trắng </a:t>
            </a:r>
            <a:r>
              <a:rPr spc="-2" dirty="0">
                <a:latin typeface="Calibri"/>
                <a:cs typeface="Calibri"/>
              </a:rPr>
              <a:t>bao vòng quanh phần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343" y="398061"/>
            <a:ext cx="36730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 cho </a:t>
            </a:r>
            <a:r>
              <a:rPr spc="-4" dirty="0">
                <a:latin typeface="Calibri"/>
                <a:cs typeface="Calibri"/>
              </a:rPr>
              <a:t>thấy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quả 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đoạn </a:t>
            </a:r>
            <a:r>
              <a:rPr spc="-4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-2" dirty="0">
                <a:latin typeface="Calibri"/>
                <a:cs typeface="Calibri"/>
              </a:rPr>
              <a:t>dụng thuộc tính</a:t>
            </a:r>
            <a:r>
              <a:rPr spc="92" dirty="0">
                <a:latin typeface="Calibri"/>
                <a:cs typeface="Calibri"/>
              </a:rPr>
              <a:t> </a:t>
            </a:r>
            <a:r>
              <a:rPr spc="-2" dirty="0">
                <a:latin typeface="Courier New"/>
                <a:cs typeface="Courier New"/>
              </a:rPr>
              <a:t>padding</a:t>
            </a:r>
            <a:r>
              <a:rPr spc="-2" dirty="0">
                <a:latin typeface="Times New Roman"/>
                <a:cs typeface="Times New Roman"/>
              </a:rPr>
              <a:t>.</a:t>
            </a:r>
            <a:endParaRPr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1" dirty="0"/>
              <a:t> </a:t>
            </a:r>
            <a:r>
              <a:rPr lang="vi-VN"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99506"/>
            <a:ext cx="2973635" cy="1047440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kiểu </a:t>
            </a:r>
            <a:r>
              <a:rPr sz="900" spc="-2" dirty="0">
                <a:latin typeface="Calibri"/>
                <a:cs typeface="Calibri"/>
              </a:rPr>
              <a:t>text và</a:t>
            </a:r>
            <a:r>
              <a:rPr sz="900" spc="-4" dirty="0">
                <a:latin typeface="Calibri"/>
                <a:cs typeface="Calibri"/>
              </a:rPr>
              <a:t> </a:t>
            </a:r>
            <a:r>
              <a:rPr sz="900" spc="-2" dirty="0">
                <a:latin typeface="Calibri"/>
                <a:cs typeface="Calibri"/>
              </a:rPr>
              <a:t>font.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</a:t>
            </a:r>
            <a:r>
              <a:rPr sz="900" spc="2" dirty="0">
                <a:latin typeface="Calibri"/>
                <a:cs typeface="Calibri"/>
              </a:rPr>
              <a:t>inline</a:t>
            </a:r>
            <a:r>
              <a:rPr sz="900" spc="-11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spans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paragraph indentation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ứng dụng của</a:t>
            </a:r>
            <a:r>
              <a:rPr sz="900" spc="46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border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căn lề </a:t>
            </a:r>
            <a:r>
              <a:rPr sz="900" dirty="0">
                <a:latin typeface="Calibri"/>
                <a:cs typeface="Calibri"/>
              </a:rPr>
              <a:t>ngang </a:t>
            </a:r>
            <a:r>
              <a:rPr sz="900" spc="4" dirty="0">
                <a:latin typeface="Calibri"/>
                <a:cs typeface="Calibri"/>
              </a:rPr>
              <a:t>cho</a:t>
            </a:r>
            <a:r>
              <a:rPr sz="900" spc="-4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đoạn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khoảng </a:t>
            </a:r>
            <a:r>
              <a:rPr sz="900" spc="2" dirty="0">
                <a:latin typeface="Calibri"/>
                <a:cs typeface="Calibri"/>
              </a:rPr>
              <a:t>cách </a:t>
            </a:r>
            <a:r>
              <a:rPr sz="900" spc="4" dirty="0">
                <a:latin typeface="Calibri"/>
                <a:cs typeface="Calibri"/>
              </a:rPr>
              <a:t>giữa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dòng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26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đoạn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6069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THỤT LỀ CHO ĐOẠN </a:t>
            </a:r>
            <a:r>
              <a:rPr lang="vi-VN" spc="-11" dirty="0"/>
              <a:t>VĂN </a:t>
            </a:r>
            <a:r>
              <a:rPr lang="vi-VN" spc="-2" dirty="0"/>
              <a:t>BẢN</a:t>
            </a:r>
            <a:r>
              <a:rPr lang="vi-VN" spc="-13" dirty="0"/>
              <a:t> </a:t>
            </a:r>
            <a:r>
              <a:rPr lang="vi-VN" spc="-2" dirty="0"/>
              <a:t>6-6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97061" y="1496342"/>
            <a:ext cx="3469012" cy="986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344" y="365215"/>
            <a:ext cx="3539151" cy="1084848"/>
          </a:xfrm>
          <a:prstGeom prst="rect">
            <a:avLst/>
          </a:prstGeom>
        </p:spPr>
        <p:txBody>
          <a:bodyPr vert="horz" wrap="square" lIns="0" tIns="37050" rIns="0" bIns="0" rtlCol="0">
            <a:spAutoFit/>
          </a:bodyPr>
          <a:lstStyle/>
          <a:p>
            <a:pPr marL="125916" indent="-120344">
              <a:spcBef>
                <a:spcPts val="29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Đoạn mã minh </a:t>
            </a:r>
            <a:r>
              <a:rPr dirty="0">
                <a:latin typeface="Calibri"/>
                <a:cs typeface="Calibri"/>
              </a:rPr>
              <a:t>họa bảng kiểu nội tuyến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thẻ &lt;p&gt;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CSS bên trong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(internal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254"/>
              </a:spcBef>
            </a:pPr>
            <a:r>
              <a:rPr dirty="0">
                <a:latin typeface="Calibri"/>
                <a:cs typeface="Calibri"/>
              </a:rPr>
              <a:t>CSS)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thuộc tính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padding.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452"/>
              </a:spcBef>
            </a:pPr>
            <a:r>
              <a:rPr sz="700" spc="-2" dirty="0">
                <a:latin typeface="Courier New"/>
                <a:cs typeface="Courier New"/>
              </a:rPr>
              <a:t>Inline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style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&lt;p style=”margin: 20px”&gt;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Internal CSS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p {margin: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20px}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11" dirty="0"/>
              <a:t> </a:t>
            </a:r>
            <a:r>
              <a:rPr lang="vi-VN" spc="-2" dirty="0"/>
              <a:t>1-7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51527"/>
            <a:ext cx="3582060" cy="1018250"/>
          </a:xfrm>
          <a:prstGeom prst="rect">
            <a:avLst/>
          </a:prstGeom>
        </p:spPr>
        <p:txBody>
          <a:bodyPr vert="horz" wrap="square" lIns="0" tIns="72429" rIns="0" bIns="0" rtlCol="0">
            <a:spAutoFit/>
          </a:bodyPr>
          <a:lstStyle/>
          <a:p>
            <a:pPr marL="125916" indent="-120344">
              <a:spcBef>
                <a:spcPts val="570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4" dirty="0">
                <a:latin typeface="Calibri"/>
                <a:cs typeface="Calibri"/>
              </a:rPr>
              <a:t>Border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đường viền chữ </a:t>
            </a:r>
            <a:r>
              <a:rPr spc="-2" dirty="0">
                <a:latin typeface="Calibri"/>
                <a:cs typeface="Calibri"/>
              </a:rPr>
              <a:t>nhật bao </a:t>
            </a:r>
            <a:r>
              <a:rPr dirty="0">
                <a:latin typeface="Calibri"/>
                <a:cs typeface="Calibri"/>
              </a:rPr>
              <a:t>quanh một </a:t>
            </a:r>
            <a:r>
              <a:rPr spc="-2" dirty="0">
                <a:latin typeface="Calibri"/>
                <a:cs typeface="Calibri"/>
              </a:rPr>
              <a:t>phần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125916" marR="72429" indent="-120344">
              <a:spcBef>
                <a:spcPts val="526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4" dirty="0">
                <a:latin typeface="Calibri"/>
                <a:cs typeface="Calibri"/>
              </a:rPr>
              <a:t>Border xuất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quanh một </a:t>
            </a:r>
            <a:r>
              <a:rPr spc="-4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 nhằm để nhấn mạnh </a:t>
            </a:r>
            <a:r>
              <a:rPr spc="-2" dirty="0">
                <a:latin typeface="Calibri"/>
                <a:cs typeface="Calibri"/>
              </a:rPr>
              <a:t>nội </a:t>
            </a:r>
            <a:r>
              <a:rPr dirty="0">
                <a:latin typeface="Calibri"/>
                <a:cs typeface="Calibri"/>
              </a:rPr>
              <a:t>dung bên 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spc="-2" dirty="0">
                <a:latin typeface="Calibri"/>
                <a:cs typeface="Calibri"/>
              </a:rPr>
              <a:t>hộp </a:t>
            </a:r>
            <a:r>
              <a:rPr spc="-4" dirty="0">
                <a:latin typeface="Calibri"/>
                <a:cs typeface="Calibri"/>
              </a:rPr>
              <a:t>văn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spcBef>
                <a:spcPts val="526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Các thuộc tính </a:t>
            </a:r>
            <a:r>
              <a:rPr spc="-4" dirty="0">
                <a:latin typeface="Calibri"/>
                <a:cs typeface="Calibri"/>
              </a:rPr>
              <a:t>border </a:t>
            </a:r>
            <a:r>
              <a:rPr spc="-2" dirty="0">
                <a:latin typeface="Calibri"/>
                <a:cs typeface="Calibri"/>
              </a:rPr>
              <a:t>của CSS chỉ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kiểu nét, </a:t>
            </a:r>
            <a:r>
              <a:rPr dirty="0">
                <a:latin typeface="Calibri"/>
                <a:cs typeface="Calibri"/>
              </a:rPr>
              <a:t>màu </a:t>
            </a:r>
            <a:r>
              <a:rPr spc="-2" dirty="0">
                <a:latin typeface="Calibri"/>
                <a:cs typeface="Calibri"/>
              </a:rPr>
              <a:t>sắc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kích </a:t>
            </a:r>
            <a:r>
              <a:rPr spc="-4" dirty="0">
                <a:latin typeface="Calibri"/>
                <a:cs typeface="Calibri"/>
              </a:rPr>
              <a:t>cỡ(độ </a:t>
            </a:r>
            <a:r>
              <a:rPr dirty="0">
                <a:latin typeface="Calibri"/>
                <a:cs typeface="Calibri"/>
              </a:rPr>
              <a:t>đậm) </a:t>
            </a:r>
            <a:r>
              <a:rPr spc="-2" dirty="0">
                <a:latin typeface="Calibri"/>
                <a:cs typeface="Calibri"/>
              </a:rPr>
              <a:t>của nét </a:t>
            </a:r>
            <a:r>
              <a:rPr spc="-4" dirty="0">
                <a:latin typeface="Calibri"/>
                <a:cs typeface="Calibri"/>
              </a:rPr>
              <a:t>cho  </a:t>
            </a:r>
            <a:r>
              <a:rPr dirty="0">
                <a:latin typeface="Calibri"/>
                <a:cs typeface="Calibri"/>
              </a:rPr>
              <a:t>đường viền.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26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4" dirty="0">
                <a:latin typeface="Calibri"/>
                <a:cs typeface="Calibri"/>
              </a:rPr>
              <a:t>đây </a:t>
            </a:r>
            <a:r>
              <a:rPr spc="-2" dirty="0">
                <a:latin typeface="Calibri"/>
                <a:cs typeface="Calibri"/>
              </a:rPr>
              <a:t>liệt </a:t>
            </a:r>
            <a:r>
              <a:rPr spc="-15" dirty="0">
                <a:latin typeface="Calibri"/>
                <a:cs typeface="Calibri"/>
              </a:rPr>
              <a:t>kê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thuộc tính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border-style: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740" y="1526949"/>
            <a:ext cx="3639987" cy="1218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161176"/>
              </p:ext>
            </p:extLst>
          </p:nvPr>
        </p:nvGraphicFramePr>
        <p:xfrm>
          <a:off x="198041" y="1530350"/>
          <a:ext cx="3630745" cy="12081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40"/>
                <a:gridCol w="2462305"/>
              </a:tblGrid>
              <a:tr h="23805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51295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04825" algn="ctr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1295" marB="0">
                    <a:solidFill>
                      <a:srgbClr val="943735"/>
                    </a:solidFill>
                  </a:tcPr>
                </a:tc>
              </a:tr>
              <a:tr h="2488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border-left-style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trái.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819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border-right-style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8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phải.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F1DCDB"/>
                    </a:solidFill>
                  </a:tcPr>
                </a:tc>
              </a:tr>
              <a:tr h="2196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border-top-style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222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trên.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2226" marB="0">
                    <a:solidFill>
                      <a:srgbClr val="D6E3BC"/>
                    </a:solidFill>
                  </a:tcPr>
                </a:tc>
              </a:tr>
              <a:tr h="21963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border-bottom-style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222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94360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của biên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bên</a:t>
                      </a:r>
                      <a:r>
                        <a:rPr sz="800" spc="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dưới.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222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26" dirty="0"/>
              <a:t> </a:t>
            </a:r>
            <a:r>
              <a:rPr lang="vi-VN" dirty="0"/>
              <a:t>2-7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7785"/>
            <a:ext cx="3661332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</a:t>
            </a:r>
            <a:r>
              <a:rPr spc="-2" dirty="0">
                <a:latin typeface="Calibri"/>
                <a:cs typeface="Calibri"/>
              </a:rPr>
              <a:t>liệt </a:t>
            </a:r>
            <a:r>
              <a:rPr spc="-15" dirty="0">
                <a:latin typeface="Calibri"/>
                <a:cs typeface="Calibri"/>
              </a:rPr>
              <a:t>kê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giá trị </a:t>
            </a:r>
            <a:r>
              <a:rPr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thuộc tính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border-style.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747" y="642747"/>
            <a:ext cx="3645928" cy="2226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634029"/>
              </p:ext>
            </p:extLst>
          </p:nvPr>
        </p:nvGraphicFramePr>
        <p:xfrm>
          <a:off x="231048" y="646153"/>
          <a:ext cx="3630470" cy="2215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594"/>
                <a:gridCol w="3173876"/>
              </a:tblGrid>
              <a:tr h="197812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117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8425"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174" marB="0">
                    <a:solidFill>
                      <a:srgbClr val="943735"/>
                    </a:solidFill>
                  </a:tcPr>
                </a:tc>
              </a:tr>
              <a:tr h="23068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dashed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761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đứt.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7611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-15" dirty="0">
                          <a:latin typeface="Calibri"/>
                          <a:cs typeface="Calibri"/>
                        </a:rPr>
                        <a:t>dotted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80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chấm.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0809" marB="0">
                    <a:solidFill>
                      <a:srgbClr val="F1DCDB"/>
                    </a:solidFill>
                  </a:tcPr>
                </a:tc>
              </a:tr>
              <a:tr h="2037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double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29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đôi.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4291" marB="0">
                    <a:solidFill>
                      <a:srgbClr val="D6E3BC"/>
                    </a:solidFill>
                  </a:tcPr>
                </a:tc>
              </a:tr>
              <a:tr h="2629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groove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76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 3D</a:t>
                      </a:r>
                      <a:r>
                        <a:rPr sz="8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grooved.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3765" marB="0">
                    <a:solidFill>
                      <a:srgbClr val="F1DCDB"/>
                    </a:solidFill>
                  </a:tcPr>
                </a:tc>
              </a:tr>
              <a:tr h="2644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inset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461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 3D</a:t>
                      </a:r>
                      <a:r>
                        <a:rPr sz="800" spc="1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inset.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4615" marB="0">
                    <a:solidFill>
                      <a:srgbClr val="D6E3BC"/>
                    </a:solidFill>
                  </a:tcPr>
                </a:tc>
              </a:tr>
              <a:tr h="25704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outset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09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 3D</a:t>
                      </a:r>
                      <a:r>
                        <a:rPr sz="800" spc="1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outset.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0931" marB="0">
                    <a:solidFill>
                      <a:srgbClr val="F1DCDB"/>
                    </a:solidFill>
                  </a:tcPr>
                </a:tc>
              </a:tr>
              <a:tr h="3094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ridge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728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ridged.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87287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solid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8582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 nét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nét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liền.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6858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26" dirty="0"/>
              <a:t> </a:t>
            </a:r>
            <a:r>
              <a:rPr lang="vi-VN" dirty="0"/>
              <a:t>3-7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57404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095" y="544125"/>
            <a:ext cx="2987773" cy="102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343" y="1606981"/>
            <a:ext cx="4409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9028" y="1736266"/>
            <a:ext cx="1630534" cy="1122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26" dirty="0"/>
              <a:t> </a:t>
            </a:r>
            <a:r>
              <a:rPr lang="vi-VN" dirty="0"/>
              <a:t>4-7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37544"/>
            <a:ext cx="459344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074" y="703281"/>
            <a:ext cx="3267671" cy="418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26" dirty="0"/>
              <a:t> </a:t>
            </a:r>
            <a:r>
              <a:rPr lang="vi-VN" dirty="0"/>
              <a:t>5-7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8296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67158"/>
            <a:ext cx="3550704" cy="920477"/>
          </a:xfrm>
          <a:prstGeom prst="rect">
            <a:avLst/>
          </a:prstGeom>
        </p:spPr>
        <p:txBody>
          <a:bodyPr vert="horz" wrap="square" lIns="0" tIns="60451" rIns="0" bIns="0" rtlCol="0">
            <a:spAutoFit/>
          </a:bodyPr>
          <a:lstStyle/>
          <a:p>
            <a:pPr marL="122573" indent="-117001">
              <a:spcBef>
                <a:spcPts val="476"/>
              </a:spcBef>
              <a:buFont typeface="Wingdings"/>
              <a:buChar char=""/>
              <a:tabLst>
                <a:tab pos="122851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tính viết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tắt (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Shorthand</a:t>
            </a:r>
            <a:r>
              <a:rPr sz="900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property)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900">
              <a:latin typeface="Times New Roman"/>
              <a:cs typeface="Times New Roman"/>
            </a:endParaRPr>
          </a:p>
          <a:p>
            <a:pPr marL="136223" marR="42065" indent="-120344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Để mã </a:t>
            </a:r>
            <a:r>
              <a:rPr dirty="0">
                <a:latin typeface="Calibri"/>
                <a:cs typeface="Calibri"/>
              </a:rPr>
              <a:t>CSS </a:t>
            </a:r>
            <a:r>
              <a:rPr spc="-2" dirty="0">
                <a:latin typeface="Calibri"/>
                <a:cs typeface="Calibri"/>
              </a:rPr>
              <a:t>ngắn </a:t>
            </a:r>
            <a:r>
              <a:rPr dirty="0">
                <a:latin typeface="Calibri"/>
                <a:cs typeface="Calibri"/>
              </a:rPr>
              <a:t>gọn hơn, CSS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viết </a:t>
            </a:r>
            <a:r>
              <a:rPr spc="-2" dirty="0">
                <a:latin typeface="Calibri"/>
                <a:cs typeface="Calibri"/>
              </a:rPr>
              <a:t>tắt </a:t>
            </a:r>
            <a:r>
              <a:rPr spc="2" dirty="0">
                <a:latin typeface="Calibri"/>
                <a:cs typeface="Calibri"/>
              </a:rPr>
              <a:t>để giảm độ </a:t>
            </a:r>
            <a:r>
              <a:rPr dirty="0">
                <a:latin typeface="Calibri"/>
                <a:cs typeface="Calibri"/>
              </a:rPr>
              <a:t>dài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  mã.</a:t>
            </a:r>
            <a:endParaRPr>
              <a:latin typeface="Calibri"/>
              <a:cs typeface="Calibri"/>
            </a:endParaRPr>
          </a:p>
          <a:p>
            <a:pPr marL="136223" indent="-120344">
              <a:spcBef>
                <a:spcPts val="2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Thuộc tính viết </a:t>
            </a:r>
            <a:r>
              <a:rPr spc="-2" dirty="0">
                <a:latin typeface="Calibri"/>
                <a:cs typeface="Calibri"/>
              </a:rPr>
              <a:t>tắt </a:t>
            </a:r>
            <a:r>
              <a:rPr dirty="0">
                <a:latin typeface="Calibri"/>
                <a:cs typeface="Calibri"/>
              </a:rPr>
              <a:t>dùng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thiết lập kiểu nét </a:t>
            </a:r>
            <a:r>
              <a:rPr spc="2" dirty="0">
                <a:latin typeface="Calibri"/>
                <a:cs typeface="Calibri"/>
              </a:rPr>
              <a:t>của đường </a:t>
            </a:r>
            <a:r>
              <a:rPr dirty="0">
                <a:latin typeface="Calibri"/>
                <a:cs typeface="Calibri"/>
              </a:rPr>
              <a:t>viền là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border-style.</a:t>
            </a:r>
            <a:endParaRPr>
              <a:latin typeface="Calibri"/>
              <a:cs typeface="Calibri"/>
            </a:endParaRPr>
          </a:p>
          <a:p>
            <a:pPr marL="136223" indent="-120344">
              <a:spcBef>
                <a:spcPts val="2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Hình sau đây là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ví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6694" y="1360311"/>
            <a:ext cx="3562091" cy="13154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26" dirty="0"/>
              <a:t> </a:t>
            </a:r>
            <a:r>
              <a:rPr lang="vi-VN" dirty="0"/>
              <a:t>6-7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97061" y="646148"/>
            <a:ext cx="3356129" cy="714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342" y="451658"/>
            <a:ext cx="35968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Đoạn mã </a:t>
            </a:r>
            <a:r>
              <a:rPr spc="-2" dirty="0">
                <a:latin typeface="Calibri"/>
                <a:cs typeface="Calibri"/>
              </a:rPr>
              <a:t>CSS </a:t>
            </a:r>
            <a:r>
              <a:rPr dirty="0">
                <a:latin typeface="Calibri"/>
                <a:cs typeface="Calibri"/>
              </a:rPr>
              <a:t>minh </a:t>
            </a:r>
            <a:r>
              <a:rPr spc="-2" dirty="0">
                <a:latin typeface="Calibri"/>
                <a:cs typeface="Calibri"/>
              </a:rPr>
              <a:t>họa sử dụng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 viết </a:t>
            </a:r>
            <a:r>
              <a:rPr spc="-7" dirty="0">
                <a:latin typeface="Calibri"/>
                <a:cs typeface="Calibri"/>
              </a:rPr>
              <a:t>tắt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border-style.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343" y="1468698"/>
            <a:ext cx="2187799" cy="1336361"/>
          </a:xfrm>
          <a:prstGeom prst="rect">
            <a:avLst/>
          </a:prstGeom>
        </p:spPr>
        <p:txBody>
          <a:bodyPr vert="horz" wrap="square" lIns="0" tIns="78837" rIns="0" bIns="0" rtlCol="0">
            <a:spAutoFit/>
          </a:bodyPr>
          <a:lstStyle/>
          <a:p>
            <a:pPr marL="125916" indent="-120344">
              <a:spcBef>
                <a:spcPts val="621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900" b="1" spc="-2" dirty="0">
                <a:latin typeface="Calibri"/>
                <a:cs typeface="Calibri"/>
              </a:rPr>
              <a:t>Giải </a:t>
            </a:r>
            <a:r>
              <a:rPr sz="900" b="1" dirty="0">
                <a:latin typeface="Calibri"/>
                <a:cs typeface="Calibri"/>
              </a:rPr>
              <a:t>thích đoạn</a:t>
            </a:r>
            <a:r>
              <a:rPr sz="900" b="1" spc="-20" dirty="0">
                <a:latin typeface="Calibri"/>
                <a:cs typeface="Calibri"/>
              </a:rPr>
              <a:t> </a:t>
            </a:r>
            <a:r>
              <a:rPr sz="900" b="1" spc="-2" dirty="0">
                <a:latin typeface="Calibri"/>
                <a:cs typeface="Calibri"/>
              </a:rPr>
              <a:t>mã</a:t>
            </a:r>
            <a:endParaRPr sz="900">
              <a:latin typeface="Calibri"/>
              <a:cs typeface="Calibri"/>
            </a:endParaRPr>
          </a:p>
          <a:p>
            <a:pPr marL="159345">
              <a:spcBef>
                <a:spcPts val="518"/>
              </a:spcBef>
            </a:pPr>
            <a:r>
              <a:rPr spc="-4" dirty="0">
                <a:latin typeface="Calibri"/>
                <a:cs typeface="Calibri"/>
              </a:rPr>
              <a:t>border-style: groove </a:t>
            </a:r>
            <a:r>
              <a:rPr spc="-2" dirty="0">
                <a:latin typeface="Calibri"/>
                <a:cs typeface="Calibri"/>
              </a:rPr>
              <a:t>inset outset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dashed;</a:t>
            </a:r>
            <a:endParaRPr>
              <a:latin typeface="Calibri"/>
              <a:cs typeface="Calibri"/>
            </a:endParaRPr>
          </a:p>
          <a:p>
            <a:pPr marL="293060" lvl="1" indent="-120344">
              <a:spcBef>
                <a:spcPts val="322"/>
              </a:spcBef>
              <a:buClr>
                <a:srgbClr val="AC1317"/>
              </a:buClr>
              <a:buFont typeface="Arial"/>
              <a:buChar char="•"/>
              <a:tabLst>
                <a:tab pos="293060" algn="l"/>
                <a:tab pos="293339" algn="l"/>
              </a:tabLst>
            </a:pPr>
            <a:r>
              <a:rPr dirty="0">
                <a:latin typeface="Calibri"/>
                <a:cs typeface="Calibri"/>
              </a:rPr>
              <a:t>Áp </a:t>
            </a:r>
            <a:r>
              <a:rPr spc="-2" dirty="0">
                <a:latin typeface="Calibri"/>
                <a:cs typeface="Calibri"/>
              </a:rPr>
              <a:t>dụng kiểu nét </a:t>
            </a:r>
            <a:r>
              <a:rPr dirty="0">
                <a:latin typeface="Calibri"/>
                <a:cs typeface="Calibri"/>
              </a:rPr>
              <a:t>3D </a:t>
            </a:r>
            <a:r>
              <a:rPr spc="-2" dirty="0">
                <a:latin typeface="Calibri"/>
                <a:cs typeface="Calibri"/>
              </a:rPr>
              <a:t>cho đường </a:t>
            </a:r>
            <a:r>
              <a:rPr dirty="0">
                <a:latin typeface="Calibri"/>
                <a:cs typeface="Calibri"/>
              </a:rPr>
              <a:t>viền, </a:t>
            </a:r>
            <a:r>
              <a:rPr spc="-4" dirty="0">
                <a:latin typeface="Calibri"/>
                <a:cs typeface="Calibri"/>
              </a:rPr>
              <a:t>trong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đó:</a:t>
            </a:r>
            <a:endParaRPr>
              <a:latin typeface="Calibri"/>
              <a:cs typeface="Calibri"/>
            </a:endParaRPr>
          </a:p>
          <a:p>
            <a:pPr marL="493634" lvl="2" indent="-120344">
              <a:spcBef>
                <a:spcPts val="281"/>
              </a:spcBef>
              <a:buClr>
                <a:srgbClr val="AC1317"/>
              </a:buClr>
              <a:buFont typeface="Arial"/>
              <a:buChar char="•"/>
              <a:tabLst>
                <a:tab pos="493634" algn="l"/>
                <a:tab pos="493913" algn="l"/>
              </a:tabLst>
            </a:pPr>
            <a:r>
              <a:rPr spc="-2" dirty="0">
                <a:latin typeface="Calibri"/>
                <a:cs typeface="Calibri"/>
              </a:rPr>
              <a:t>Cạnh </a:t>
            </a:r>
            <a:r>
              <a:rPr spc="-4" dirty="0">
                <a:latin typeface="Calibri"/>
                <a:cs typeface="Calibri"/>
              </a:rPr>
              <a:t>trên có </a:t>
            </a:r>
            <a:r>
              <a:rPr spc="-2" dirty="0">
                <a:latin typeface="Calibri"/>
                <a:cs typeface="Calibri"/>
              </a:rPr>
              <a:t>kiểu nét là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grooved.</a:t>
            </a:r>
            <a:endParaRPr>
              <a:latin typeface="Calibri"/>
              <a:cs typeface="Calibri"/>
            </a:endParaRPr>
          </a:p>
          <a:p>
            <a:pPr marL="493634" lvl="2" indent="-120344">
              <a:spcBef>
                <a:spcPts val="285"/>
              </a:spcBef>
              <a:buClr>
                <a:srgbClr val="AC1317"/>
              </a:buClr>
              <a:buFont typeface="Arial"/>
              <a:buChar char="•"/>
              <a:tabLst>
                <a:tab pos="493634" algn="l"/>
                <a:tab pos="493913" algn="l"/>
              </a:tabLst>
            </a:pPr>
            <a:r>
              <a:rPr spc="-2" dirty="0">
                <a:latin typeface="Calibri"/>
                <a:cs typeface="Calibri"/>
              </a:rPr>
              <a:t>Cạnh phải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spc="-2" dirty="0">
                <a:latin typeface="Calibri"/>
                <a:cs typeface="Calibri"/>
              </a:rPr>
              <a:t>kiểu nét là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inset.</a:t>
            </a:r>
            <a:endParaRPr>
              <a:latin typeface="Calibri"/>
              <a:cs typeface="Calibri"/>
            </a:endParaRPr>
          </a:p>
          <a:p>
            <a:pPr marL="493634" lvl="2" indent="-120344">
              <a:spcBef>
                <a:spcPts val="279"/>
              </a:spcBef>
              <a:buClr>
                <a:srgbClr val="AC1317"/>
              </a:buClr>
              <a:buFont typeface="Arial"/>
              <a:buChar char="•"/>
              <a:tabLst>
                <a:tab pos="493634" algn="l"/>
                <a:tab pos="493913" algn="l"/>
              </a:tabLst>
            </a:pPr>
            <a:r>
              <a:rPr spc="-2" dirty="0">
                <a:latin typeface="Calibri"/>
                <a:cs typeface="Calibri"/>
              </a:rPr>
              <a:t>Cạnh dưới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spc="-2" dirty="0">
                <a:latin typeface="Calibri"/>
                <a:cs typeface="Calibri"/>
              </a:rPr>
              <a:t>kiểu nét là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outset.</a:t>
            </a:r>
            <a:endParaRPr>
              <a:latin typeface="Calibri"/>
              <a:cs typeface="Calibri"/>
            </a:endParaRPr>
          </a:p>
          <a:p>
            <a:pPr marL="493634" lvl="2" indent="-120344">
              <a:spcBef>
                <a:spcPts val="279"/>
              </a:spcBef>
              <a:buClr>
                <a:srgbClr val="AC1317"/>
              </a:buClr>
              <a:buFont typeface="Arial"/>
              <a:buChar char="•"/>
              <a:tabLst>
                <a:tab pos="493634" algn="l"/>
                <a:tab pos="493913" algn="l"/>
              </a:tabLst>
            </a:pPr>
            <a:r>
              <a:rPr spc="-2" dirty="0">
                <a:latin typeface="Calibri"/>
                <a:cs typeface="Calibri"/>
              </a:rPr>
              <a:t>Cạnh </a:t>
            </a:r>
            <a:r>
              <a:rPr spc="-7" dirty="0">
                <a:latin typeface="Calibri"/>
                <a:cs typeface="Calibri"/>
              </a:rPr>
              <a:t>trái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spc="-2" dirty="0">
                <a:latin typeface="Calibri"/>
                <a:cs typeface="Calibri"/>
              </a:rPr>
              <a:t>kiểu nét là dashed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427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KIỂU VIỀN </a:t>
            </a:r>
            <a:r>
              <a:rPr lang="vi-VN" spc="-7" dirty="0"/>
              <a:t>(BORDER </a:t>
            </a:r>
            <a:r>
              <a:rPr lang="vi-VN" spc="-2" dirty="0"/>
              <a:t>STYLE)</a:t>
            </a:r>
            <a:r>
              <a:rPr lang="vi-VN" spc="-26" dirty="0"/>
              <a:t> </a:t>
            </a:r>
            <a:r>
              <a:rPr lang="vi-VN" dirty="0"/>
              <a:t>7-7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94122" y="578132"/>
            <a:ext cx="2001531" cy="22445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364" y="417785"/>
            <a:ext cx="3421642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916" algn="l"/>
                <a:tab pos="126194" algn="l"/>
              </a:tabLst>
            </a:pPr>
            <a:r>
              <a:rPr spc="-2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minh </a:t>
            </a:r>
            <a:r>
              <a:rPr spc="-2" dirty="0">
                <a:latin typeface="Calibri"/>
                <a:cs typeface="Calibri"/>
              </a:rPr>
              <a:t>họa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quả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-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spc="-7" dirty="0">
                <a:latin typeface="Calibri"/>
                <a:cs typeface="Calibri"/>
              </a:rPr>
              <a:t>tắt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border-style.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4895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VIỀN - </a:t>
            </a:r>
            <a:r>
              <a:rPr lang="vi-VN" spc="-7" dirty="0"/>
              <a:t>BORDER </a:t>
            </a:r>
            <a:r>
              <a:rPr lang="vi-VN" spc="-2" dirty="0"/>
              <a:t>COLOR</a:t>
            </a:r>
            <a:r>
              <a:rPr lang="vi-VN" spc="-9" dirty="0"/>
              <a:t> </a:t>
            </a:r>
            <a:r>
              <a:rPr lang="vi-VN" dirty="0" smtClean="0"/>
              <a:t>1-6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2" y="380377"/>
            <a:ext cx="3596863" cy="59665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56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dirty="0" smtClean="0">
                <a:latin typeface="Calibri"/>
                <a:cs typeface="Calibri"/>
              </a:rPr>
              <a:t>Thuộc tính </a:t>
            </a:r>
            <a:r>
              <a:rPr spc="2" dirty="0" smtClean="0">
                <a:latin typeface="Courier New"/>
                <a:cs typeface="Courier New"/>
              </a:rPr>
              <a:t>border-color</a:t>
            </a:r>
            <a:r>
              <a:rPr spc="-349" dirty="0" smtClean="0">
                <a:latin typeface="Courier New"/>
                <a:cs typeface="Courier New"/>
              </a:rPr>
              <a:t> </a:t>
            </a:r>
            <a:r>
              <a:rPr lang="vi-VN" dirty="0" smtClean="0">
                <a:latin typeface="Calibri"/>
                <a:cs typeface="Calibri"/>
              </a:rPr>
              <a:t>trong</a:t>
            </a:r>
            <a:r>
              <a:rPr dirty="0" smtClean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 </a:t>
            </a:r>
            <a:r>
              <a:rPr lang="vi-VN" dirty="0"/>
              <a:t>áp dụng màu cho tất cả bốn đường viền</a:t>
            </a:r>
            <a:r>
              <a:rPr spc="-2"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3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sz="900" spc="2" dirty="0" smtClean="0">
                <a:latin typeface="Calibri"/>
                <a:cs typeface="Calibri"/>
              </a:rPr>
              <a:t>Có thể áp dụng bốn màu sắc khác nhau cho bốn đường viền</a:t>
            </a:r>
            <a:r>
              <a:rPr sz="900" spc="-2" dirty="0" smtClean="0">
                <a:latin typeface="Calibri"/>
                <a:cs typeface="Calibri"/>
              </a:rPr>
              <a:t>.</a:t>
            </a:r>
            <a:endParaRPr sz="900" dirty="0"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dirty="0"/>
              <a:t>Có các thuộc tính màu sắc đường </a:t>
            </a:r>
            <a:r>
              <a:rPr lang="vi-VN" dirty="0" smtClean="0"/>
              <a:t>viền khác </a:t>
            </a:r>
            <a:r>
              <a:rPr lang="vi-VN" dirty="0"/>
              <a:t>cho phép người dùng chỉ định màu riêng của đường viền trái, phải, trên cùng hoặc dưới </a:t>
            </a:r>
            <a:r>
              <a:rPr lang="vi-VN" dirty="0" smtClean="0"/>
              <a:t>cùng</a:t>
            </a:r>
            <a:r>
              <a:rPr spc="-13"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dirty="0"/>
              <a:t>Bảng sau liệt kê các thuộc tính màu </a:t>
            </a:r>
            <a:r>
              <a:rPr lang="vi-VN" dirty="0" smtClean="0"/>
              <a:t>viền khác </a:t>
            </a:r>
            <a:r>
              <a:rPr lang="vi-VN" dirty="0"/>
              <a:t>nhau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2781" y="1152863"/>
            <a:ext cx="3144885" cy="1352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76124"/>
              </p:ext>
            </p:extLst>
          </p:nvPr>
        </p:nvGraphicFramePr>
        <p:xfrm>
          <a:off x="396081" y="1156264"/>
          <a:ext cx="3135643" cy="14605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7358"/>
                <a:gridCol w="1998285"/>
              </a:tblGrid>
              <a:tr h="25392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Property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border-bottom-color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13995" marR="85725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lang="vi-VN" sz="700" spc="-5" dirty="0" smtClean="0">
                          <a:latin typeface="Arial"/>
                          <a:cs typeface="Arial"/>
                        </a:rPr>
                        <a:t>Sử</a:t>
                      </a:r>
                      <a:r>
                        <a:rPr lang="vi-VN" sz="700" spc="-5" baseline="0" dirty="0" smtClean="0">
                          <a:latin typeface="Arial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700" b="1" spc="-5" baseline="0" dirty="0" smtClean="0">
                          <a:latin typeface="Arial"/>
                          <a:cs typeface="Arial"/>
                        </a:rPr>
                        <a:t>dưới cùng</a:t>
                      </a:r>
                      <a:r>
                        <a:rPr sz="700" spc="-15" dirty="0" smtClean="0">
                          <a:latin typeface="Arial"/>
                          <a:cs typeface="Arial"/>
                        </a:rPr>
                        <a:t>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71983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border-left-color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vi-VN" sz="700" spc="-5" dirty="0" smtClean="0">
                          <a:latin typeface="+mn-lt"/>
                          <a:cs typeface="Arial"/>
                        </a:rPr>
                        <a:t>Sử</a:t>
                      </a:r>
                      <a:r>
                        <a:rPr lang="vi-VN" sz="700" spc="-5" baseline="0" dirty="0" smtClean="0">
                          <a:latin typeface="+mn-lt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700" b="1" spc="-5" baseline="0" dirty="0" smtClean="0">
                          <a:latin typeface="+mn-lt"/>
                          <a:cs typeface="Arial"/>
                        </a:rPr>
                        <a:t>bên trái</a:t>
                      </a:r>
                      <a:r>
                        <a:rPr sz="700" spc="-20" dirty="0" smtClean="0">
                          <a:latin typeface="Arial"/>
                          <a:cs typeface="Arial"/>
                        </a:rPr>
                        <a:t>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3481" marB="0">
                    <a:solidFill>
                      <a:srgbClr val="F1DCDB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border-right-color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vi-VN" sz="700" spc="-5" dirty="0" smtClean="0">
                          <a:latin typeface="+mn-lt"/>
                          <a:cs typeface="Arial"/>
                        </a:rPr>
                        <a:t>Sử</a:t>
                      </a:r>
                      <a:r>
                        <a:rPr lang="vi-VN" sz="700" spc="-5" baseline="0" dirty="0" smtClean="0">
                          <a:latin typeface="+mn-lt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700" b="1" spc="-5" baseline="0" dirty="0" smtClean="0">
                          <a:latin typeface="+mn-lt"/>
                          <a:cs typeface="Arial"/>
                        </a:rPr>
                        <a:t>b</a:t>
                      </a:r>
                      <a:r>
                        <a:rPr lang="en-US" sz="700" b="1" spc="-5" baseline="0" dirty="0" err="1" smtClean="0">
                          <a:latin typeface="+mn-lt"/>
                          <a:cs typeface="Arial"/>
                        </a:rPr>
                        <a:t>ên</a:t>
                      </a:r>
                      <a:r>
                        <a:rPr lang="en-US" sz="700" b="1" spc="-5" baseline="0" dirty="0" smtClean="0">
                          <a:latin typeface="+mn-lt"/>
                          <a:cs typeface="Arial"/>
                        </a:rPr>
                        <a:t> </a:t>
                      </a:r>
                      <a:r>
                        <a:rPr lang="en-US" sz="700" b="1" spc="-5" baseline="0" dirty="0" err="1" smtClean="0">
                          <a:latin typeface="+mn-lt"/>
                          <a:cs typeface="Arial"/>
                        </a:rPr>
                        <a:t>phải</a:t>
                      </a:r>
                      <a:r>
                        <a:rPr lang="en-US" sz="700" spc="-20" dirty="0" smtClean="0">
                          <a:latin typeface="+mn-lt"/>
                          <a:cs typeface="Arial"/>
                        </a:rPr>
                        <a:t>.</a:t>
                      </a:r>
                      <a:endParaRPr lang="en-US" sz="700" dirty="0">
                        <a:latin typeface="+mn-lt"/>
                        <a:cs typeface="Arial"/>
                      </a:endParaRPr>
                    </a:p>
                  </a:txBody>
                  <a:tcPr marL="0" marR="0" marT="71983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border-top-color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1399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lang="vi-VN" sz="700" spc="-5" dirty="0" smtClean="0">
                          <a:latin typeface="+mn-lt"/>
                          <a:cs typeface="Arial"/>
                        </a:rPr>
                        <a:t>Sử</a:t>
                      </a:r>
                      <a:r>
                        <a:rPr lang="vi-VN" sz="700" spc="-5" baseline="0" dirty="0" smtClean="0">
                          <a:latin typeface="+mn-lt"/>
                          <a:cs typeface="Arial"/>
                        </a:rPr>
                        <a:t> dụng xác định màu sắc cho đường viền </a:t>
                      </a:r>
                      <a:r>
                        <a:rPr lang="vi-VN" sz="700" b="1" spc="-5" baseline="0" dirty="0" smtClean="0">
                          <a:latin typeface="+mn-lt"/>
                          <a:cs typeface="Arial"/>
                        </a:rPr>
                        <a:t>trên cùng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348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VIỀN - COLOR</a:t>
            </a:r>
            <a:r>
              <a:rPr lang="vi-VN" spc="-15" dirty="0"/>
              <a:t> </a:t>
            </a:r>
            <a:r>
              <a:rPr lang="vi-VN" spc="-4" dirty="0"/>
              <a:t>2-6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0"/>
            <a:ext cx="3491567" cy="437820"/>
          </a:xfrm>
          <a:prstGeom prst="rect">
            <a:avLst/>
          </a:prstGeom>
        </p:spPr>
        <p:txBody>
          <a:bodyPr vert="horz" wrap="square" lIns="0" tIns="14486" rIns="0" bIns="0" rtlCol="0">
            <a:spAutoFit/>
          </a:bodyPr>
          <a:lstStyle/>
          <a:p>
            <a:pPr marL="125916" marR="2229" indent="-120344">
              <a:lnSpc>
                <a:spcPts val="939"/>
              </a:lnSpc>
              <a:spcBef>
                <a:spcPts val="6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dirty="0" smtClean="0"/>
              <a:t>Thuộc tính </a:t>
            </a:r>
            <a:r>
              <a:rPr spc="2" dirty="0" smtClean="0">
                <a:latin typeface="Courier New"/>
                <a:cs typeface="Courier New"/>
              </a:rPr>
              <a:t>border-color</a:t>
            </a:r>
            <a:r>
              <a:rPr spc="-342" dirty="0" smtClean="0">
                <a:latin typeface="Courier New"/>
                <a:cs typeface="Courier New"/>
              </a:rPr>
              <a:t> </a:t>
            </a:r>
            <a:r>
              <a:rPr lang="vi-VN" dirty="0"/>
              <a:t>chấp nhận các giá trị màu khác nhau để xác định màu sắc khác nhau được áp dụng cho các đường viền</a:t>
            </a:r>
            <a:r>
              <a:rPr spc="-2"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80"/>
              </a:lnSpc>
              <a:spcBef>
                <a:spcPts val="6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dirty="0"/>
              <a:t>Bảng sau liệt kê các giá trị của các thuộc tính màu đường </a:t>
            </a:r>
            <a:r>
              <a:rPr lang="vi-VN" dirty="0" smtClean="0"/>
              <a:t>viền khác </a:t>
            </a:r>
            <a:r>
              <a:rPr lang="vi-VN" dirty="0"/>
              <a:t>nhau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79630"/>
              </p:ext>
            </p:extLst>
          </p:nvPr>
        </p:nvGraphicFramePr>
        <p:xfrm>
          <a:off x="212343" y="1225550"/>
          <a:ext cx="3544214" cy="11420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7961"/>
                <a:gridCol w="2726253"/>
              </a:tblGrid>
              <a:tr h="25364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3652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</a:tr>
              <a:tr h="5075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color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330200">
                        <a:lnSpc>
                          <a:spcPct val="100899"/>
                        </a:lnSpc>
                        <a:spcBef>
                          <a:spcPts val="1350"/>
                        </a:spcBef>
                      </a:pPr>
                      <a:r>
                        <a:rPr lang="vi-VN" sz="800" spc="0" dirty="0" smtClean="0">
                          <a:latin typeface="Arial"/>
                          <a:cs typeface="Arial"/>
                        </a:rPr>
                        <a:t>Được</a:t>
                      </a:r>
                      <a:r>
                        <a:rPr lang="vi-VN" sz="800" spc="0" baseline="0" dirty="0" smtClean="0">
                          <a:latin typeface="Arial"/>
                          <a:cs typeface="Arial"/>
                        </a:rPr>
                        <a:t> sử dụng để xác định màu sắc  được áp dụng cho đường viền bằng cách sử dụng giá trị RGB, hexadecimal hoặc tên màu của chính nó</a:t>
                      </a:r>
                      <a:r>
                        <a:rPr sz="800" spc="0" dirty="0" smtClean="0">
                          <a:latin typeface="Arial"/>
                          <a:cs typeface="Arial"/>
                        </a:rPr>
                        <a:t>.</a:t>
                      </a:r>
                      <a:endParaRPr sz="800" dirty="0">
                        <a:latin typeface="Arial"/>
                        <a:cs typeface="Arial"/>
                      </a:endParaRPr>
                    </a:p>
                  </a:txBody>
                  <a:tcPr marL="0" marR="0" marT="76518" marB="0">
                    <a:solidFill>
                      <a:srgbClr val="D6E3BC"/>
                    </a:solidFill>
                  </a:tcPr>
                </a:tc>
              </a:tr>
              <a:tr h="3808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transparent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lang="vi-VN" sz="800" spc="0" dirty="0" smtClean="0">
                          <a:latin typeface="Arial"/>
                          <a:cs typeface="Arial"/>
                        </a:rPr>
                        <a:t>Sử</a:t>
                      </a:r>
                      <a:r>
                        <a:rPr lang="vi-VN" sz="800" spc="0" baseline="0" dirty="0" smtClean="0">
                          <a:latin typeface="Arial"/>
                          <a:cs typeface="Arial"/>
                        </a:rPr>
                        <a:t> dụng để xác định màu đường viền là trong suốt</a:t>
                      </a:r>
                      <a:r>
                        <a:rPr sz="800" spc="0" dirty="0" smtClean="0">
                          <a:latin typeface="Arial"/>
                          <a:cs typeface="Arial"/>
                        </a:rPr>
                        <a:t>.</a:t>
                      </a:r>
                      <a:endParaRPr sz="800" dirty="0">
                        <a:latin typeface="Arial"/>
                        <a:cs typeface="Arial"/>
                      </a:endParaRPr>
                    </a:p>
                  </a:txBody>
                  <a:tcPr marL="0" marR="0" marT="7765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5580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KIỂU </a:t>
            </a:r>
            <a:r>
              <a:rPr lang="fr-FR" spc="-48" dirty="0"/>
              <a:t>TEXT </a:t>
            </a:r>
            <a:r>
              <a:rPr lang="fr-FR" spc="-18" dirty="0"/>
              <a:t>VÀ </a:t>
            </a:r>
            <a:r>
              <a:rPr lang="fr-FR" spc="-13" dirty="0"/>
              <a:t>FONT</a:t>
            </a:r>
            <a:r>
              <a:rPr lang="fr-FR" spc="44" dirty="0"/>
              <a:t> </a:t>
            </a:r>
            <a:r>
              <a:rPr lang="fr-FR" spc="-2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925"/>
            <a:ext cx="71515" cy="29416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1092"/>
              </a:lnSpc>
              <a:spcBef>
                <a:spcPts val="44"/>
              </a:spcBef>
            </a:pPr>
            <a:r>
              <a:rPr sz="110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endParaRPr sz="1100">
              <a:latin typeface="Wingdings"/>
              <a:cs typeface="Wingdings"/>
            </a:endParaRPr>
          </a:p>
          <a:p>
            <a:pPr marL="5571">
              <a:lnSpc>
                <a:spcPts val="1092"/>
              </a:lnSpc>
            </a:pPr>
            <a:r>
              <a:rPr sz="110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168" y="392500"/>
            <a:ext cx="3455259" cy="47932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>
              <a:lnSpc>
                <a:spcPct val="109500"/>
              </a:lnSpc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Các thuộc tính </a:t>
            </a:r>
            <a:r>
              <a:rPr sz="700" spc="-7" dirty="0">
                <a:latin typeface="Calibri"/>
                <a:cs typeface="Calibri"/>
              </a:rPr>
              <a:t>văn </a:t>
            </a:r>
            <a:r>
              <a:rPr sz="700" spc="-2" dirty="0">
                <a:latin typeface="Calibri"/>
                <a:cs typeface="Calibri"/>
              </a:rPr>
              <a:t>bản </a:t>
            </a:r>
            <a:r>
              <a:rPr sz="700" spc="-7" dirty="0">
                <a:latin typeface="Calibri"/>
                <a:cs typeface="Calibri"/>
              </a:rPr>
              <a:t>xác </a:t>
            </a:r>
            <a:r>
              <a:rPr sz="700" spc="-2" dirty="0">
                <a:latin typeface="Calibri"/>
                <a:cs typeface="Calibri"/>
              </a:rPr>
              <a:t>định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điều khiển sự </a:t>
            </a:r>
            <a:r>
              <a:rPr sz="700" spc="-4" dirty="0">
                <a:latin typeface="Calibri"/>
                <a:cs typeface="Calibri"/>
              </a:rPr>
              <a:t>xuất </a:t>
            </a:r>
            <a:r>
              <a:rPr sz="700" spc="-2" dirty="0">
                <a:latin typeface="Calibri"/>
                <a:cs typeface="Calibri"/>
              </a:rPr>
              <a:t>hiện của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7" dirty="0">
                <a:latin typeface="Calibri"/>
                <a:cs typeface="Calibri"/>
              </a:rPr>
              <a:t>văn </a:t>
            </a:r>
            <a:r>
              <a:rPr sz="700" spc="-2" dirty="0">
                <a:latin typeface="Calibri"/>
                <a:cs typeface="Calibri"/>
              </a:rPr>
              <a:t>bản </a:t>
            </a:r>
            <a:r>
              <a:rPr sz="700" spc="-4" dirty="0">
                <a:latin typeface="Calibri"/>
                <a:cs typeface="Calibri"/>
              </a:rPr>
              <a:t>trong </a:t>
            </a:r>
            <a:r>
              <a:rPr sz="700" spc="-2" dirty="0">
                <a:latin typeface="Calibri"/>
                <a:cs typeface="Calibri"/>
              </a:rPr>
              <a:t>một </a:t>
            </a:r>
            <a:r>
              <a:rPr sz="700" spc="-7" dirty="0">
                <a:latin typeface="Calibri"/>
                <a:cs typeface="Calibri"/>
              </a:rPr>
              <a:t>trang </a:t>
            </a:r>
            <a:r>
              <a:rPr sz="700" spc="-2" dirty="0">
                <a:latin typeface="Calibri"/>
                <a:cs typeface="Calibri"/>
              </a:rPr>
              <a:t>web.  Một người sử dụng </a:t>
            </a:r>
            <a:r>
              <a:rPr sz="700" spc="-7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thay </a:t>
            </a:r>
            <a:r>
              <a:rPr sz="700" spc="-2" dirty="0">
                <a:latin typeface="Calibri"/>
                <a:cs typeface="Calibri"/>
              </a:rPr>
              <a:t>đổi màu sắc </a:t>
            </a:r>
            <a:r>
              <a:rPr sz="700" spc="-4" dirty="0">
                <a:latin typeface="Calibri"/>
                <a:cs typeface="Calibri"/>
              </a:rPr>
              <a:t>của </a:t>
            </a:r>
            <a:r>
              <a:rPr sz="700" spc="-2" dirty="0">
                <a:latin typeface="Calibri"/>
                <a:cs typeface="Calibri"/>
              </a:rPr>
              <a:t>một </a:t>
            </a:r>
            <a:r>
              <a:rPr sz="700" spc="-7" dirty="0">
                <a:latin typeface="Calibri"/>
                <a:cs typeface="Calibri"/>
              </a:rPr>
              <a:t>văn </a:t>
            </a:r>
            <a:r>
              <a:rPr sz="700" spc="-2" dirty="0">
                <a:latin typeface="Calibri"/>
                <a:cs typeface="Calibri"/>
              </a:rPr>
              <a:t>bản, </a:t>
            </a:r>
            <a:r>
              <a:rPr sz="700" spc="-4" dirty="0">
                <a:latin typeface="Calibri"/>
                <a:cs typeface="Calibri"/>
              </a:rPr>
              <a:t>tăng </a:t>
            </a:r>
            <a:r>
              <a:rPr sz="700" spc="-2" dirty="0">
                <a:latin typeface="Calibri"/>
                <a:cs typeface="Calibri"/>
              </a:rPr>
              <a:t>hoặc giảm </a:t>
            </a:r>
            <a:r>
              <a:rPr sz="700" spc="-4" dirty="0">
                <a:latin typeface="Calibri"/>
                <a:cs typeface="Calibri"/>
              </a:rPr>
              <a:t>khoảng cách </a:t>
            </a:r>
            <a:r>
              <a:rPr sz="700" spc="-2" dirty="0">
                <a:latin typeface="Calibri"/>
                <a:cs typeface="Calibri"/>
              </a:rPr>
              <a:t>giữa  </a:t>
            </a:r>
            <a:r>
              <a:rPr sz="700" spc="-4" dirty="0">
                <a:latin typeface="Calibri"/>
                <a:cs typeface="Calibri"/>
              </a:rPr>
              <a:t>các ký </a:t>
            </a:r>
            <a:r>
              <a:rPr sz="700" spc="-2" dirty="0">
                <a:latin typeface="Calibri"/>
                <a:cs typeface="Calibri"/>
              </a:rPr>
              <a:t>tự, </a:t>
            </a:r>
            <a:r>
              <a:rPr sz="700" spc="-4" dirty="0">
                <a:latin typeface="Calibri"/>
                <a:cs typeface="Calibri"/>
              </a:rPr>
              <a:t>căn </a:t>
            </a:r>
            <a:r>
              <a:rPr sz="700" spc="-2" dirty="0">
                <a:latin typeface="Calibri"/>
                <a:cs typeface="Calibri"/>
              </a:rPr>
              <a:t>chỉnh một </a:t>
            </a:r>
            <a:r>
              <a:rPr sz="700" spc="-7" dirty="0">
                <a:latin typeface="Calibri"/>
                <a:cs typeface="Calibri"/>
              </a:rPr>
              <a:t>văn </a:t>
            </a:r>
            <a:r>
              <a:rPr sz="700" spc="-2" dirty="0">
                <a:latin typeface="Calibri"/>
                <a:cs typeface="Calibri"/>
              </a:rPr>
              <a:t>bản,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như </a:t>
            </a:r>
            <a:r>
              <a:rPr sz="700" spc="-9" dirty="0">
                <a:latin typeface="Calibri"/>
                <a:cs typeface="Calibri"/>
              </a:rPr>
              <a:t>vậy </a:t>
            </a:r>
            <a:r>
              <a:rPr sz="700" spc="-2" dirty="0">
                <a:latin typeface="Calibri"/>
                <a:cs typeface="Calibri"/>
              </a:rPr>
              <a:t>bằng </a:t>
            </a:r>
            <a:r>
              <a:rPr sz="700" spc="-4" dirty="0">
                <a:latin typeface="Calibri"/>
                <a:cs typeface="Calibri"/>
              </a:rPr>
              <a:t>cách </a:t>
            </a:r>
            <a:r>
              <a:rPr sz="700" spc="-2" dirty="0">
                <a:latin typeface="Calibri"/>
                <a:cs typeface="Calibri"/>
              </a:rPr>
              <a:t>sử dụng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thuộc tính </a:t>
            </a:r>
            <a:r>
              <a:rPr sz="700" spc="-7" dirty="0">
                <a:latin typeface="Calibri"/>
                <a:cs typeface="Calibri"/>
              </a:rPr>
              <a:t>văn</a:t>
            </a:r>
            <a:r>
              <a:rPr sz="700" spc="3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bản.</a:t>
            </a:r>
            <a:endParaRPr sz="7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727691"/>
              </p:ext>
            </p:extLst>
          </p:nvPr>
        </p:nvGraphicFramePr>
        <p:xfrm>
          <a:off x="221695" y="782454"/>
          <a:ext cx="3564732" cy="19930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1341"/>
                <a:gridCol w="2633391"/>
              </a:tblGrid>
              <a:tr h="21449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35890" algn="ctr">
                        <a:lnSpc>
                          <a:spcPct val="100000"/>
                        </a:lnSpc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 anchor="ctr">
                    <a:solidFill>
                      <a:srgbClr val="943735"/>
                    </a:solidFill>
                  </a:tcPr>
                </a:tc>
              </a:tr>
              <a:tr h="2138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color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màu sắc của văn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bản.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12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text-align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trong việc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căn lề ngang của </a:t>
                      </a:r>
                      <a:r>
                        <a:rPr sz="700" spc="-5" dirty="0" err="1">
                          <a:latin typeface="Arial"/>
                          <a:cs typeface="Arial"/>
                        </a:rPr>
                        <a:t>văn</a:t>
                      </a:r>
                      <a:r>
                        <a:rPr sz="700" spc="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 smtClean="0">
                          <a:latin typeface="Arial"/>
                          <a:cs typeface="Arial"/>
                        </a:rPr>
                        <a:t>bản</a:t>
                      </a:r>
                      <a:r>
                        <a:rPr lang="en-US" sz="7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 smtClean="0">
                          <a:latin typeface="Arial"/>
                          <a:cs typeface="Arial"/>
                        </a:rPr>
                        <a:t>trong</a:t>
                      </a:r>
                      <a:r>
                        <a:rPr sz="7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một phần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3212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text-decoration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844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decoration của các văn bản  trong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12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text-indent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dụng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để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</a:t>
                      </a:r>
                      <a:r>
                        <a:rPr sz="7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7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thụt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đầu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dòng</a:t>
                      </a:r>
                      <a:r>
                        <a:rPr sz="7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7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dòng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>
                          <a:latin typeface="Arial"/>
                          <a:cs typeface="Arial"/>
                        </a:rPr>
                        <a:t>đầu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 smtClean="0">
                          <a:latin typeface="Arial"/>
                          <a:cs typeface="Arial"/>
                        </a:rPr>
                        <a:t>tiên</a:t>
                      </a:r>
                      <a:r>
                        <a:rPr lang="en-US" sz="7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 smtClean="0">
                          <a:latin typeface="Arial"/>
                          <a:cs typeface="Arial"/>
                        </a:rPr>
                        <a:t>của</a:t>
                      </a:r>
                      <a:r>
                        <a:rPr sz="7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văn bản trong một phần tử trong chiều dài hoặc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%.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321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text-transform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8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7329" marR="8509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sự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đổi hình thức của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văn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bản trong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  <a:tr h="267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word-spacing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732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để tăng hoặc giảm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khoảng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cách giữa các</a:t>
                      </a:r>
                      <a:r>
                        <a:rPr sz="7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từ.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VIỀN - COLOR</a:t>
            </a:r>
            <a:r>
              <a:rPr lang="vi-VN" spc="-20" dirty="0"/>
              <a:t> </a:t>
            </a:r>
            <a:r>
              <a:rPr lang="vi-VN" spc="-2" dirty="0"/>
              <a:t>3-6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3373"/>
            <a:ext cx="34844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vi-VN" dirty="0"/>
              <a:t>Hình sau đây cho thấy một mã HTML với các thuộc </a:t>
            </a:r>
            <a:r>
              <a:rPr lang="vi-VN" dirty="0" smtClean="0"/>
              <a:t>tính border-color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061" y="612140"/>
            <a:ext cx="3399698" cy="1938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VIỀN - COLOR</a:t>
            </a:r>
            <a:r>
              <a:rPr lang="vi-VN" spc="-20" dirty="0"/>
              <a:t> </a:t>
            </a:r>
            <a:r>
              <a:rPr lang="vi-VN" spc="-2" dirty="0"/>
              <a:t>4-6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0"/>
            <a:ext cx="163878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CSS </a:t>
            </a:r>
            <a:r>
              <a:rPr spc="2" dirty="0">
                <a:latin typeface="Calibri"/>
                <a:cs typeface="Calibri"/>
              </a:rPr>
              <a:t>của 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border-color.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3487" y="680156"/>
            <a:ext cx="1367141" cy="884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VIỀN - COLOR</a:t>
            </a:r>
            <a:r>
              <a:rPr lang="vi-VN" spc="-20" dirty="0"/>
              <a:t> </a:t>
            </a:r>
            <a:r>
              <a:rPr lang="vi-VN" spc="-2" dirty="0"/>
              <a:t>5-6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8296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75989"/>
            <a:ext cx="2142690" cy="641330"/>
          </a:xfrm>
          <a:prstGeom prst="rect">
            <a:avLst/>
          </a:prstGeom>
        </p:spPr>
        <p:txBody>
          <a:bodyPr vert="horz" wrap="square" lIns="0" tIns="51815" rIns="0" bIns="0" rtlCol="0">
            <a:spAutoFit/>
          </a:bodyPr>
          <a:lstStyle/>
          <a:p>
            <a:pPr marL="153216" indent="-147644">
              <a:spcBef>
                <a:spcPts val="408"/>
              </a:spcBef>
              <a:buFont typeface="Wingdings"/>
              <a:buChar char=""/>
              <a:tabLst>
                <a:tab pos="153216" algn="l"/>
                <a:tab pos="153495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tính viết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tắt (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Shorthand</a:t>
            </a:r>
            <a:r>
              <a:rPr sz="900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property)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>
              <a:latin typeface="Times New Roman"/>
              <a:cs typeface="Times New Roman"/>
            </a:endParaRPr>
          </a:p>
          <a:p>
            <a:pPr marL="136223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Thuộc tính viết </a:t>
            </a:r>
            <a:r>
              <a:rPr spc="-2" dirty="0">
                <a:latin typeface="Calibri"/>
                <a:cs typeface="Calibri"/>
              </a:rPr>
              <a:t>tắt </a:t>
            </a:r>
            <a:r>
              <a:rPr spc="2" dirty="0">
                <a:latin typeface="Calibri"/>
                <a:cs typeface="Calibri"/>
              </a:rPr>
              <a:t>cho màu </a:t>
            </a:r>
            <a:r>
              <a:rPr dirty="0">
                <a:latin typeface="Calibri"/>
                <a:cs typeface="Calibri"/>
              </a:rPr>
              <a:t>viền là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border-color.</a:t>
            </a:r>
            <a:endParaRPr>
              <a:latin typeface="Calibri"/>
              <a:cs typeface="Calibri"/>
            </a:endParaRPr>
          </a:p>
          <a:p>
            <a:pPr marL="136223" indent="-120344">
              <a:spcBef>
                <a:spcPts val="50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9918" y="1109334"/>
            <a:ext cx="2985793" cy="1475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VIỀN - COLOR</a:t>
            </a:r>
            <a:r>
              <a:rPr lang="vi-VN" spc="-20" dirty="0"/>
              <a:t> </a:t>
            </a:r>
            <a:r>
              <a:rPr lang="vi-VN" spc="-2" dirty="0"/>
              <a:t>6-6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0"/>
            <a:ext cx="124683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CSS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border-color</a:t>
            </a:r>
            <a:r>
              <a:rPr spc="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3210" y="680156"/>
            <a:ext cx="1990308" cy="115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1-7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2219"/>
            <a:ext cx="3668978" cy="951084"/>
          </a:xfrm>
          <a:prstGeom prst="rect">
            <a:avLst/>
          </a:prstGeom>
        </p:spPr>
        <p:txBody>
          <a:bodyPr vert="horz" wrap="square" lIns="0" tIns="37050" rIns="0" bIns="0" rtlCol="0">
            <a:spAutoFit/>
          </a:bodyPr>
          <a:lstStyle/>
          <a:p>
            <a:pPr marL="125916" indent="-120344">
              <a:spcBef>
                <a:spcPts val="29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border-width là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viết </a:t>
            </a:r>
            <a:r>
              <a:rPr spc="-2" dirty="0">
                <a:latin typeface="Calibri"/>
                <a:cs typeface="Calibri"/>
              </a:rPr>
              <a:t>tắt </a:t>
            </a:r>
            <a:r>
              <a:rPr dirty="0">
                <a:latin typeface="Calibri"/>
                <a:cs typeface="Calibri"/>
              </a:rPr>
              <a:t>(shorthand)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độ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254"/>
              </a:spcBef>
            </a:pPr>
            <a:r>
              <a:rPr spc="2" dirty="0">
                <a:latin typeface="Calibri"/>
                <a:cs typeface="Calibri"/>
              </a:rPr>
              <a:t>đậm của đường </a:t>
            </a:r>
            <a:r>
              <a:rPr dirty="0">
                <a:latin typeface="Calibri"/>
                <a:cs typeface="Calibri"/>
              </a:rPr>
              <a:t>viền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toàn </a:t>
            </a:r>
            <a:r>
              <a:rPr spc="2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bốn </a:t>
            </a:r>
            <a:r>
              <a:rPr spc="2" dirty="0">
                <a:latin typeface="Calibri"/>
                <a:cs typeface="Calibri"/>
              </a:rPr>
              <a:t>đường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125916" marR="77722" indent="-120344">
              <a:lnSpc>
                <a:spcPct val="125899"/>
              </a:lnSpc>
              <a:spcBef>
                <a:spcPts val="5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Ngoài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còn có thuộc tính border-width </a:t>
            </a:r>
            <a:r>
              <a:rPr spc="2" dirty="0">
                <a:latin typeface="Calibri"/>
                <a:cs typeface="Calibri"/>
              </a:rPr>
              <a:t>khác cho </a:t>
            </a:r>
            <a:r>
              <a:rPr dirty="0">
                <a:latin typeface="Calibri"/>
                <a:cs typeface="Calibri"/>
              </a:rPr>
              <a:t>phép người dùng có thể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độ  đậm </a:t>
            </a:r>
            <a:r>
              <a:rPr dirty="0">
                <a:latin typeface="Calibri"/>
                <a:cs typeface="Calibri"/>
              </a:rPr>
              <a:t>riêng </a:t>
            </a:r>
            <a:r>
              <a:rPr spc="2" dirty="0">
                <a:latin typeface="Calibri"/>
                <a:cs typeface="Calibri"/>
              </a:rPr>
              <a:t>cho từng </a:t>
            </a:r>
            <a:r>
              <a:rPr dirty="0">
                <a:latin typeface="Calibri"/>
                <a:cs typeface="Calibri"/>
              </a:rPr>
              <a:t>cạnh trên, dưới, </a:t>
            </a:r>
            <a:r>
              <a:rPr spc="-2" dirty="0">
                <a:latin typeface="Calibri"/>
                <a:cs typeface="Calibri"/>
              </a:rPr>
              <a:t>trái,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  <a:buClr>
                <a:srgbClr val="AC1317"/>
              </a:buClr>
              <a:buFont typeface="Wingdings"/>
              <a:buChar char=""/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đây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border-width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12" y="1458933"/>
            <a:ext cx="3838028" cy="1283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395588"/>
              </p:ext>
            </p:extLst>
          </p:nvPr>
        </p:nvGraphicFramePr>
        <p:xfrm>
          <a:off x="66014" y="1462335"/>
          <a:ext cx="3828786" cy="1398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6337"/>
                <a:gridCol w="2672449"/>
              </a:tblGrid>
              <a:tr h="23777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9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4392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9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tả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43927" marB="0">
                    <a:solidFill>
                      <a:srgbClr val="943735"/>
                    </a:solidFill>
                  </a:tcPr>
                </a:tc>
              </a:tr>
              <a:tr h="28198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border-bottom-width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dưới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D6E3BC"/>
                    </a:solidFill>
                  </a:tcPr>
                </a:tc>
              </a:tr>
              <a:tr h="22785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border-left-width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619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trái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46194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border-right-width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858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phải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8582" marB="0">
                    <a:solidFill>
                      <a:srgbClr val="D6E3BC"/>
                    </a:solidFill>
                  </a:tcPr>
                </a:tc>
              </a:tr>
              <a:tr h="25335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border-top-width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923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467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đậm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trên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923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2-7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415796"/>
            <a:ext cx="3170300" cy="386789"/>
          </a:xfrm>
          <a:prstGeom prst="rect">
            <a:avLst/>
          </a:prstGeom>
        </p:spPr>
        <p:txBody>
          <a:bodyPr vert="horz" wrap="square" lIns="0" tIns="37608" rIns="0" bIns="0" rtlCol="0">
            <a:spAutoFit/>
          </a:bodyPr>
          <a:lstStyle/>
          <a:p>
            <a:pPr marL="125916" indent="-120344">
              <a:spcBef>
                <a:spcPts val="29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giá trị </a:t>
            </a:r>
            <a:r>
              <a:rPr spc="2" dirty="0">
                <a:latin typeface="Calibri"/>
                <a:cs typeface="Calibri"/>
              </a:rPr>
              <a:t>cho thuộc </a:t>
            </a:r>
            <a:r>
              <a:rPr dirty="0">
                <a:latin typeface="Calibri"/>
                <a:cs typeface="Calibri"/>
              </a:rPr>
              <a:t>tính border-width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2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biên xuất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78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giá trị </a:t>
            </a:r>
            <a:r>
              <a:rPr spc="2" dirty="0">
                <a:latin typeface="Calibri"/>
                <a:cs typeface="Calibri"/>
              </a:rPr>
              <a:t>khác nhau của </a:t>
            </a:r>
            <a:r>
              <a:rPr dirty="0">
                <a:latin typeface="Calibri"/>
                <a:cs typeface="Calibri"/>
              </a:rPr>
              <a:t>thuộc tính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border-width: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0264" y="982824"/>
            <a:ext cx="3342926" cy="1403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61161"/>
              </p:ext>
            </p:extLst>
          </p:nvPr>
        </p:nvGraphicFramePr>
        <p:xfrm>
          <a:off x="313565" y="986214"/>
          <a:ext cx="3333410" cy="1393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659"/>
                <a:gridCol w="2804751"/>
              </a:tblGrid>
              <a:tr h="24995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6291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5303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2914" marB="0">
                    <a:solidFill>
                      <a:srgbClr val="943735"/>
                    </a:solidFill>
                  </a:tcPr>
                </a:tc>
              </a:tr>
              <a:tr h="2272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medium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1578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đậm của 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trung</a:t>
                      </a:r>
                      <a:r>
                        <a:rPr sz="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bình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51578" marB="0">
                    <a:solidFill>
                      <a:srgbClr val="D6E3BC"/>
                    </a:solidFill>
                  </a:tcPr>
                </a:tc>
              </a:tr>
              <a:tr h="4012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length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42570" marR="582295">
                        <a:lnSpc>
                          <a:spcPct val="129400"/>
                        </a:lnSpc>
                        <a:spcBef>
                          <a:spcPts val="409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sử dụng 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một giá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trị cụ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thể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dày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của đường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3238" marB="0">
                    <a:solidFill>
                      <a:srgbClr val="F1DCDB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thick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688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dày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của 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 là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đậm</a:t>
                      </a:r>
                      <a:r>
                        <a:rPr sz="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(thick).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6882" marB="0">
                    <a:solidFill>
                      <a:srgbClr val="D6E3BC"/>
                    </a:solidFill>
                  </a:tcPr>
                </a:tc>
              </a:tr>
              <a:tr h="2573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thin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6882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42570">
                        <a:lnSpc>
                          <a:spcPct val="100000"/>
                        </a:lnSpc>
                        <a:spcBef>
                          <a:spcPts val="118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sử dụng 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dày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của biên là</a:t>
                      </a:r>
                      <a:r>
                        <a:rPr sz="800" spc="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mỏng.</a:t>
                      </a:r>
                    </a:p>
                  </a:txBody>
                  <a:tcPr marL="0" marR="0" marT="6688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3-7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57404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3143" y="510116"/>
            <a:ext cx="2574528" cy="912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343" y="1470949"/>
            <a:ext cx="4409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67120" y="1564358"/>
            <a:ext cx="1473422" cy="1306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4-7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9421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8594" y="646148"/>
            <a:ext cx="2420056" cy="136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5-7</a:t>
            </a:r>
            <a:endParaRPr lang="vi-VN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8296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304" y="1190272"/>
            <a:ext cx="3157428" cy="1190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3" y="406645"/>
            <a:ext cx="3183779" cy="603355"/>
          </a:xfrm>
          <a:prstGeom prst="rect">
            <a:avLst/>
          </a:prstGeom>
        </p:spPr>
        <p:txBody>
          <a:bodyPr vert="horz" wrap="square" lIns="0" tIns="21729" rIns="0" bIns="0" rtlCol="0">
            <a:spAutoFit/>
          </a:bodyPr>
          <a:lstStyle/>
          <a:p>
            <a:pPr marL="122573" indent="-117001">
              <a:spcBef>
                <a:spcPts val="171"/>
              </a:spcBef>
              <a:buFont typeface="Wingdings"/>
              <a:buChar char=""/>
              <a:tabLst>
                <a:tab pos="122851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tính viết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tắt (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Shorthand</a:t>
            </a:r>
            <a:r>
              <a:rPr sz="900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property)</a:t>
            </a:r>
            <a:endParaRPr sz="900">
              <a:latin typeface="Calibri"/>
              <a:cs typeface="Calibri"/>
            </a:endParaRPr>
          </a:p>
          <a:p>
            <a:pPr marL="169930" lvl="1" indent="-120623">
              <a:spcBef>
                <a:spcPts val="59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0209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2" dirty="0">
                <a:latin typeface="Calibri"/>
                <a:cs typeface="Calibri"/>
              </a:rPr>
              <a:t>tắt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thiết lập </a:t>
            </a:r>
            <a:r>
              <a:rPr spc="2" dirty="0">
                <a:latin typeface="Calibri"/>
                <a:cs typeface="Calibri"/>
              </a:rPr>
              <a:t>độ đậm đường </a:t>
            </a:r>
            <a:r>
              <a:rPr dirty="0">
                <a:latin typeface="Calibri"/>
                <a:cs typeface="Calibri"/>
              </a:rPr>
              <a:t>viền là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border-width.</a:t>
            </a:r>
            <a:endParaRPr>
              <a:latin typeface="Calibri"/>
              <a:cs typeface="Calibri"/>
            </a:endParaRPr>
          </a:p>
          <a:p>
            <a:pPr marL="169930" lvl="1" indent="-120623">
              <a:spcBef>
                <a:spcPts val="77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0209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bằng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viết </a:t>
            </a:r>
            <a:r>
              <a:rPr spc="-2" dirty="0">
                <a:latin typeface="Calibri"/>
                <a:cs typeface="Calibri"/>
              </a:rPr>
              <a:t>tắt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border-width.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6-7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9421"/>
            <a:ext cx="4409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4071" y="646148"/>
            <a:ext cx="2566607" cy="1122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85580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fr-FR" spc="-2" dirty="0"/>
              <a:t>KIỂU </a:t>
            </a:r>
            <a:r>
              <a:rPr lang="fr-FR" spc="-48" dirty="0"/>
              <a:t>TEXT </a:t>
            </a:r>
            <a:r>
              <a:rPr lang="fr-FR" spc="-18" dirty="0"/>
              <a:t>VÀ </a:t>
            </a:r>
            <a:r>
              <a:rPr lang="fr-FR" spc="-13" dirty="0"/>
              <a:t>FONT</a:t>
            </a:r>
            <a:r>
              <a:rPr lang="fr-FR" spc="44" dirty="0"/>
              <a:t> </a:t>
            </a:r>
            <a:r>
              <a:rPr lang="fr-FR"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5414"/>
            <a:ext cx="3540251" cy="374936"/>
          </a:xfrm>
          <a:prstGeom prst="rect">
            <a:avLst/>
          </a:prstGeom>
        </p:spPr>
        <p:txBody>
          <a:bodyPr vert="horz" wrap="square" lIns="0" tIns="14207" rIns="0" bIns="0" rtlCol="0">
            <a:spAutoFit/>
          </a:bodyPr>
          <a:lstStyle/>
          <a:p>
            <a:pPr marL="125916" marR="2229" indent="-120344">
              <a:lnSpc>
                <a:spcPct val="93900"/>
              </a:lnSpc>
              <a:spcBef>
                <a:spcPts val="1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thuộc tính </a:t>
            </a:r>
            <a:r>
              <a:rPr spc="-2" dirty="0">
                <a:latin typeface="Calibri"/>
                <a:cs typeface="Calibri"/>
              </a:rPr>
              <a:t>font </a:t>
            </a:r>
            <a:r>
              <a:rPr spc="2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bạn quy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phông </a:t>
            </a:r>
            <a:r>
              <a:rPr spc="2" dirty="0">
                <a:latin typeface="Calibri"/>
                <a:cs typeface="Calibri"/>
              </a:rPr>
              <a:t>chữ cho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-2" dirty="0">
                <a:latin typeface="Calibri"/>
                <a:cs typeface="Calibri"/>
              </a:rPr>
              <a:t>và thay </a:t>
            </a:r>
            <a:r>
              <a:rPr dirty="0">
                <a:latin typeface="Calibri"/>
                <a:cs typeface="Calibri"/>
              </a:rPr>
              <a:t>đổi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phông </a:t>
            </a:r>
            <a:r>
              <a:rPr spc="2" dirty="0">
                <a:latin typeface="Calibri"/>
                <a:cs typeface="Calibri"/>
              </a:rPr>
              <a:t>chữ khác nhau của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spc="-2" dirty="0">
                <a:latin typeface="Calibri"/>
                <a:cs typeface="Calibri"/>
              </a:rPr>
              <a:t>font </a:t>
            </a:r>
            <a:r>
              <a:rPr spc="2" dirty="0">
                <a:latin typeface="Calibri"/>
                <a:cs typeface="Calibri"/>
              </a:rPr>
              <a:t>chữ, </a:t>
            </a:r>
            <a:r>
              <a:rPr dirty="0">
                <a:latin typeface="Calibri"/>
                <a:cs typeface="Calibri"/>
              </a:rPr>
              <a:t>kích </a:t>
            </a:r>
            <a:r>
              <a:rPr spc="2" dirty="0">
                <a:latin typeface="Calibri"/>
                <a:cs typeface="Calibri"/>
              </a:rPr>
              <a:t>thước,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phong  cách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747" y="870599"/>
            <a:ext cx="3579915" cy="1628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583699"/>
              </p:ext>
            </p:extLst>
          </p:nvPr>
        </p:nvGraphicFramePr>
        <p:xfrm>
          <a:off x="231047" y="874227"/>
          <a:ext cx="3564732" cy="1618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680"/>
                <a:gridCol w="2690052"/>
              </a:tblGrid>
              <a:tr h="312872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66700" algn="ctr">
                        <a:lnSpc>
                          <a:spcPct val="100000"/>
                        </a:lnSpc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 anchor="ctr">
                    <a:solidFill>
                      <a:srgbClr val="943735"/>
                    </a:solidFill>
                  </a:tcPr>
                </a:tc>
              </a:tr>
              <a:tr h="4350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font-family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8775" marR="82550" algn="just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phông chữ và có thể chỉ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định  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tập font hoặc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tên font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cụ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thể như "Serif" hoặc 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"Times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Roman".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font-size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58775" marR="8445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kích thước của các font chữ và  có thể có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tuyệt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đối hay tương</a:t>
                      </a:r>
                      <a:r>
                        <a:rPr sz="7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đối.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font-style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Nó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kiểu của phông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chữ.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font-variant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587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dụng để xác định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các văn bản sẽ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 err="1">
                          <a:latin typeface="Arial"/>
                          <a:cs typeface="Arial"/>
                        </a:rPr>
                        <a:t>hiển</a:t>
                      </a:r>
                      <a:r>
                        <a:rPr sz="700" spc="2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 err="1" smtClean="0">
                          <a:latin typeface="Arial"/>
                          <a:cs typeface="Arial"/>
                        </a:rPr>
                        <a:t>thị</a:t>
                      </a:r>
                      <a:r>
                        <a:rPr lang="en-US" sz="7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 smtClean="0">
                          <a:latin typeface="Arial"/>
                          <a:cs typeface="Arial"/>
                        </a:rPr>
                        <a:t>nhỏ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27742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ĐỘ </a:t>
            </a:r>
            <a:r>
              <a:rPr lang="vi-VN" spc="-13" dirty="0"/>
              <a:t>DÀY </a:t>
            </a:r>
            <a:r>
              <a:rPr lang="vi-VN" spc="-2" dirty="0"/>
              <a:t>VIỀN - </a:t>
            </a:r>
            <a:r>
              <a:rPr lang="vi-VN" spc="-7" dirty="0"/>
              <a:t>BORDER </a:t>
            </a:r>
            <a:r>
              <a:rPr lang="vi-VN" spc="-4" dirty="0"/>
              <a:t>WIDTH</a:t>
            </a:r>
            <a:r>
              <a:rPr lang="vi-VN" spc="18" dirty="0"/>
              <a:t> </a:t>
            </a:r>
            <a:r>
              <a:rPr lang="vi-VN" dirty="0" smtClean="0"/>
              <a:t>7-7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399421"/>
            <a:ext cx="47392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122" y="714163"/>
            <a:ext cx="2857066" cy="1802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9697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7" dirty="0"/>
              <a:t>VIẾT </a:t>
            </a:r>
            <a:r>
              <a:rPr lang="vi-VN" spc="-11" dirty="0"/>
              <a:t>NGẮN </a:t>
            </a:r>
            <a:r>
              <a:rPr lang="vi-VN" spc="-7" dirty="0"/>
              <a:t>GỌN </a:t>
            </a:r>
            <a:r>
              <a:rPr lang="vi-VN" spc="-2" dirty="0"/>
              <a:t>THUỘC TÍNH VIỀN</a:t>
            </a:r>
            <a:r>
              <a:rPr lang="vi-VN" spc="4" dirty="0"/>
              <a:t> </a:t>
            </a:r>
            <a:r>
              <a:rPr lang="vi-VN" dirty="0" smtClean="0"/>
              <a:t>1-6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87711"/>
            <a:ext cx="3667328" cy="97432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229" indent="-120344">
              <a:lnSpc>
                <a:spcPct val="125899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viết </a:t>
            </a:r>
            <a:r>
              <a:rPr spc="-2" dirty="0">
                <a:latin typeface="Calibri"/>
                <a:cs typeface="Calibri"/>
              </a:rPr>
              <a:t>tắt </a:t>
            </a:r>
            <a:r>
              <a:rPr dirty="0">
                <a:latin typeface="Calibri"/>
                <a:cs typeface="Calibri"/>
              </a:rPr>
              <a:t>border trong CSS chỉ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như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đậm(width), kiểu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đường  </a:t>
            </a:r>
            <a:r>
              <a:rPr dirty="0">
                <a:latin typeface="Calibri"/>
                <a:cs typeface="Calibri"/>
              </a:rPr>
              <a:t>viền(style),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màu cho </a:t>
            </a:r>
            <a:r>
              <a:rPr dirty="0">
                <a:latin typeface="Calibri"/>
                <a:cs typeface="Calibri"/>
              </a:rPr>
              <a:t>toàn bộ các </a:t>
            </a:r>
            <a:r>
              <a:rPr spc="2" dirty="0">
                <a:latin typeface="Calibri"/>
                <a:cs typeface="Calibri"/>
              </a:rPr>
              <a:t>đường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</a:p>
          <a:p>
            <a:pPr marL="125916" indent="-120344">
              <a:spcBef>
                <a:spcPts val="2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cho </a:t>
            </a:r>
            <a:r>
              <a:rPr dirty="0">
                <a:latin typeface="Calibri"/>
                <a:cs typeface="Calibri"/>
              </a:rPr>
              <a:t>phép người dùng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thuocj tính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chỉ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lần khai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báo.</a:t>
            </a:r>
          </a:p>
          <a:p>
            <a:pPr marL="125916" marR="240967" indent="-120344">
              <a:lnSpc>
                <a:spcPct val="125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Nhưng cũng </a:t>
            </a:r>
            <a:r>
              <a:rPr dirty="0">
                <a:latin typeface="Calibri"/>
                <a:cs typeface="Calibri"/>
              </a:rPr>
              <a:t>có thể thiết lập những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riêng biệt bằng việc dùng</a:t>
            </a:r>
            <a:r>
              <a:rPr spc="-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border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125916" indent="-120344">
              <a:spcBef>
                <a:spcPts val="2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border viết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tắt:</a:t>
            </a:r>
            <a:endParaRPr dirty="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0695"/>
              </p:ext>
            </p:extLst>
          </p:nvPr>
        </p:nvGraphicFramePr>
        <p:xfrm>
          <a:off x="128726" y="1362034"/>
          <a:ext cx="3762772" cy="1480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276"/>
                <a:gridCol w="2903496"/>
              </a:tblGrid>
              <a:tr h="19667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9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352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27965" algn="ctr">
                        <a:lnSpc>
                          <a:spcPct val="100000"/>
                        </a:lnSpc>
                        <a:spcBef>
                          <a:spcPts val="414"/>
                        </a:spcBef>
                      </a:pPr>
                      <a:r>
                        <a:rPr sz="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9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tả</a:t>
                      </a:r>
                      <a:endParaRPr sz="900" dirty="0">
                        <a:latin typeface="Calibri"/>
                        <a:cs typeface="Calibri"/>
                      </a:endParaRPr>
                    </a:p>
                  </a:txBody>
                  <a:tcPr marL="0" marR="0" marT="23522" marB="0">
                    <a:solidFill>
                      <a:srgbClr val="943735"/>
                    </a:solidFill>
                  </a:tcPr>
                </a:tc>
              </a:tr>
              <a:tr h="32080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border-bottom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8135" marR="8509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đậm(width), kiểu đường viền(style),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và 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màu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dưới.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457" marB="0">
                    <a:solidFill>
                      <a:srgbClr val="D6E3BC"/>
                    </a:solidFill>
                  </a:tcPr>
                </a:tc>
              </a:tr>
              <a:tr h="321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border-left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8135" marR="850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 sử dụng để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đậm(width), kiểu đường viền(style),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và 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màu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đường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trái.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1741" marB="0">
                    <a:solidFill>
                      <a:srgbClr val="F1DCDB"/>
                    </a:solidFill>
                  </a:tcPr>
                </a:tc>
              </a:tr>
              <a:tr h="321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border-right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0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sử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dụng</a:t>
                      </a:r>
                      <a:r>
                        <a:rPr sz="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để</a:t>
                      </a:r>
                      <a:r>
                        <a:rPr sz="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đậm(width),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</a:t>
                      </a:r>
                      <a:r>
                        <a:rPr sz="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đường</a:t>
                      </a:r>
                      <a:r>
                        <a:rPr sz="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viền(style),</a:t>
                      </a:r>
                      <a:r>
                        <a:rPr sz="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 err="1" smtClean="0">
                          <a:latin typeface="Calibri"/>
                          <a:cs typeface="Calibri"/>
                        </a:rPr>
                        <a:t>và</a:t>
                      </a:r>
                      <a:r>
                        <a:rPr lang="en-US" sz="800" spc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 err="1" smtClean="0">
                          <a:latin typeface="Calibri"/>
                          <a:cs typeface="Calibri"/>
                        </a:rPr>
                        <a:t>mà</a:t>
                      </a:r>
                      <a:r>
                        <a:rPr sz="8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lang="vi-VN" sz="800" spc="-5" dirty="0" smtClean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800" spc="-5" dirty="0" err="1" smtClean="0">
                          <a:latin typeface="Calibri"/>
                          <a:cs typeface="Calibri"/>
                        </a:rPr>
                        <a:t>đường</a:t>
                      </a:r>
                      <a:r>
                        <a:rPr sz="800" spc="-5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biên</a:t>
                      </a:r>
                      <a:r>
                        <a:rPr sz="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phải.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1741" marB="0">
                    <a:solidFill>
                      <a:srgbClr val="D6E3BC"/>
                    </a:solidFill>
                  </a:tcPr>
                </a:tc>
              </a:tr>
              <a:tr h="321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Calibri"/>
                          <a:cs typeface="Calibri"/>
                        </a:rPr>
                        <a:t>border-top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813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dirty="0">
                          <a:latin typeface="Calibri"/>
                          <a:cs typeface="Calibri"/>
                        </a:rPr>
                        <a:t>Được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sử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dụng</a:t>
                      </a:r>
                      <a:r>
                        <a:rPr sz="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để</a:t>
                      </a:r>
                      <a:r>
                        <a:rPr sz="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chỉ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0" dirty="0">
                          <a:latin typeface="Calibri"/>
                          <a:cs typeface="Calibri"/>
                        </a:rPr>
                        <a:t>ra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độ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đậm(width),</a:t>
                      </a:r>
                      <a:r>
                        <a:rPr sz="800" spc="1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kiểu</a:t>
                      </a:r>
                      <a:r>
                        <a:rPr sz="800" spc="1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đường</a:t>
                      </a:r>
                      <a:r>
                        <a:rPr sz="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viền(style),</a:t>
                      </a:r>
                      <a:r>
                        <a:rPr sz="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25" dirty="0" err="1" smtClean="0">
                          <a:latin typeface="Calibri"/>
                          <a:cs typeface="Calibri"/>
                        </a:rPr>
                        <a:t>và</a:t>
                      </a:r>
                      <a:r>
                        <a:rPr lang="en-US" sz="800" spc="0" baseline="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 err="1" smtClean="0">
                          <a:latin typeface="Calibri"/>
                          <a:cs typeface="Calibri"/>
                        </a:rPr>
                        <a:t>màu</a:t>
                      </a:r>
                      <a:r>
                        <a:rPr sz="800" dirty="0" smtClean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cho đường biên</a:t>
                      </a:r>
                      <a:r>
                        <a:rPr sz="8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trên.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31741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9697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7" dirty="0"/>
              <a:t>VIẾT </a:t>
            </a:r>
            <a:r>
              <a:rPr lang="vi-VN" spc="-11" dirty="0"/>
              <a:t>NGẮN </a:t>
            </a:r>
            <a:r>
              <a:rPr lang="vi-VN" spc="-7" dirty="0"/>
              <a:t>GỌN </a:t>
            </a:r>
            <a:r>
              <a:rPr lang="vi-VN" spc="-2" dirty="0"/>
              <a:t>THUỘC TÍNH VIỀN</a:t>
            </a:r>
            <a:r>
              <a:rPr lang="vi-VN" spc="11" dirty="0"/>
              <a:t> </a:t>
            </a:r>
            <a:r>
              <a:rPr lang="vi-VN" dirty="0" smtClean="0"/>
              <a:t>2-6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397380"/>
            <a:ext cx="547637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040" y="714163"/>
            <a:ext cx="3564072" cy="1972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9697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7" dirty="0"/>
              <a:t>VIẾT </a:t>
            </a:r>
            <a:r>
              <a:rPr lang="vi-VN" spc="-11" dirty="0"/>
              <a:t>NGẮN </a:t>
            </a:r>
            <a:r>
              <a:rPr lang="vi-VN" spc="-7" dirty="0"/>
              <a:t>GỌN </a:t>
            </a:r>
            <a:r>
              <a:rPr lang="vi-VN" spc="-2" dirty="0"/>
              <a:t>THUỘC TÍNH VIỀN</a:t>
            </a:r>
            <a:r>
              <a:rPr lang="vi-VN" spc="4" dirty="0"/>
              <a:t> </a:t>
            </a:r>
            <a:r>
              <a:rPr lang="vi-VN" dirty="0" smtClean="0"/>
              <a:t>3-6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9421"/>
            <a:ext cx="46732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129" y="612140"/>
            <a:ext cx="2178447" cy="102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9697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7" dirty="0"/>
              <a:t>VIẾT </a:t>
            </a:r>
            <a:r>
              <a:rPr lang="vi-VN" spc="-11" dirty="0"/>
              <a:t>NGẮN </a:t>
            </a:r>
            <a:r>
              <a:rPr lang="vi-VN" spc="-7" dirty="0"/>
              <a:t>GỌN </a:t>
            </a:r>
            <a:r>
              <a:rPr lang="vi-VN" spc="-2" dirty="0"/>
              <a:t>THUỘC TÍNH VIỀN</a:t>
            </a:r>
            <a:r>
              <a:rPr lang="vi-VN" spc="4" dirty="0"/>
              <a:t> </a:t>
            </a:r>
            <a:r>
              <a:rPr lang="vi-VN" dirty="0" smtClean="0"/>
              <a:t>4-6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67301"/>
            <a:ext cx="44751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Kêt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0068" y="748171"/>
            <a:ext cx="3428084" cy="7694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9697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7" dirty="0"/>
              <a:t>VIẾT </a:t>
            </a:r>
            <a:r>
              <a:rPr lang="vi-VN" spc="-11" dirty="0"/>
              <a:t>NGẮN </a:t>
            </a:r>
            <a:r>
              <a:rPr lang="vi-VN" spc="-7" dirty="0"/>
              <a:t>GỌN </a:t>
            </a:r>
            <a:r>
              <a:rPr lang="vi-VN" spc="-2" dirty="0"/>
              <a:t>THUỘC TÍNH VIỀN</a:t>
            </a:r>
            <a:r>
              <a:rPr lang="vi-VN" spc="4" dirty="0"/>
              <a:t> </a:t>
            </a:r>
            <a:r>
              <a:rPr lang="vi-VN" dirty="0" smtClean="0"/>
              <a:t>5-6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420506" y="544125"/>
            <a:ext cx="3045205" cy="2281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2343" y="363373"/>
            <a:ext cx="109445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1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29697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7" dirty="0"/>
              <a:t>VIẾT </a:t>
            </a:r>
            <a:r>
              <a:rPr lang="vi-VN" spc="-11" dirty="0"/>
              <a:t>NGẮN </a:t>
            </a:r>
            <a:r>
              <a:rPr lang="vi-VN" spc="-7" dirty="0"/>
              <a:t>GỌN </a:t>
            </a:r>
            <a:r>
              <a:rPr lang="vi-VN" spc="-2" dirty="0"/>
              <a:t>THUỘC TÍNH VIỀN</a:t>
            </a:r>
            <a:r>
              <a:rPr lang="vi-VN" spc="4" dirty="0"/>
              <a:t> </a:t>
            </a:r>
            <a:r>
              <a:rPr lang="vi-VN" dirty="0" smtClean="0"/>
              <a:t>6-6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0"/>
            <a:ext cx="4593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903" y="612140"/>
            <a:ext cx="3550869" cy="18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7438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CHIỀU </a:t>
            </a:r>
            <a:r>
              <a:rPr lang="vi-VN" spc="-9" dirty="0"/>
              <a:t>CAO </a:t>
            </a:r>
            <a:r>
              <a:rPr lang="vi-VN" spc="-2" dirty="0"/>
              <a:t>CỦA</a:t>
            </a:r>
            <a:r>
              <a:rPr lang="vi-VN" spc="-26" dirty="0"/>
              <a:t> </a:t>
            </a:r>
            <a:r>
              <a:rPr lang="vi-VN" spc="-4" dirty="0"/>
              <a:t>DÒNG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63550"/>
            <a:ext cx="3364491" cy="662385"/>
          </a:xfrm>
          <a:prstGeom prst="rect">
            <a:avLst/>
          </a:prstGeom>
        </p:spPr>
        <p:txBody>
          <a:bodyPr vert="horz" wrap="square" lIns="0" tIns="26186" rIns="0" bIns="0" rtlCol="0">
            <a:spAutoFit/>
          </a:bodyPr>
          <a:lstStyle/>
          <a:p>
            <a:pPr marL="125916" indent="-120344">
              <a:spcBef>
                <a:spcPts val="20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CSS, thuộc tính line-height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giãn dòng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đoạn.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64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thành </a:t>
            </a:r>
            <a:r>
              <a:rPr spc="2" dirty="0">
                <a:latin typeface="Calibri"/>
                <a:cs typeface="Calibri"/>
              </a:rPr>
              <a:t>phần của thuộc </a:t>
            </a:r>
            <a:r>
              <a:rPr dirty="0">
                <a:latin typeface="Calibri"/>
                <a:cs typeface="Calibri"/>
              </a:rPr>
              <a:t>tính ‘font’ viết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tắt.</a:t>
            </a:r>
            <a:endParaRPr>
              <a:latin typeface="Calibri"/>
              <a:cs typeface="Calibri"/>
            </a:endParaRPr>
          </a:p>
          <a:p>
            <a:pPr marL="125916" marR="41229" indent="-120344">
              <a:lnSpc>
                <a:spcPct val="101099"/>
              </a:lnSpc>
              <a:spcBef>
                <a:spcPts val="52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các phần </a:t>
            </a:r>
            <a:r>
              <a:rPr spc="2" dirty="0">
                <a:latin typeface="Calibri"/>
                <a:cs typeface="Calibri"/>
              </a:rPr>
              <a:t>tử mức </a:t>
            </a:r>
            <a:r>
              <a:rPr dirty="0">
                <a:latin typeface="Calibri"/>
                <a:cs typeface="Calibri"/>
              </a:rPr>
              <a:t>khối, </a:t>
            </a:r>
            <a:r>
              <a:rPr spc="2" dirty="0">
                <a:latin typeface="Calibri"/>
                <a:cs typeface="Calibri"/>
              </a:rPr>
              <a:t>ô của bảng, </a:t>
            </a:r>
            <a:r>
              <a:rPr dirty="0">
                <a:latin typeface="Calibri"/>
                <a:cs typeface="Calibri"/>
              </a:rPr>
              <a:t>phụ </a:t>
            </a:r>
            <a:r>
              <a:rPr spc="2" dirty="0">
                <a:latin typeface="Calibri"/>
                <a:cs typeface="Calibri"/>
              </a:rPr>
              <a:t>đề của </a:t>
            </a:r>
            <a:r>
              <a:rPr dirty="0">
                <a:latin typeface="Calibri"/>
                <a:cs typeface="Calibri"/>
              </a:rPr>
              <a:t>bảng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(table  </a:t>
            </a:r>
            <a:r>
              <a:rPr dirty="0">
                <a:latin typeface="Calibri"/>
                <a:cs typeface="Calibri"/>
              </a:rPr>
              <a:t>caption),</a:t>
            </a:r>
            <a:r>
              <a:rPr spc="-13" dirty="0">
                <a:latin typeface="Calibri"/>
                <a:cs typeface="Calibri"/>
              </a:rPr>
              <a:t> vv...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740" y="1288894"/>
            <a:ext cx="3639987" cy="1437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047419"/>
              </p:ext>
            </p:extLst>
          </p:nvPr>
        </p:nvGraphicFramePr>
        <p:xfrm>
          <a:off x="198041" y="1292324"/>
          <a:ext cx="3630470" cy="14274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4393"/>
                <a:gridCol w="3176077"/>
              </a:tblGrid>
              <a:tr h="25732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6093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5885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60931" marB="0">
                    <a:solidFill>
                      <a:srgbClr val="943735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800" b="1" spc="-5" dirty="0">
                          <a:latin typeface="Calibri"/>
                          <a:cs typeface="Calibri"/>
                        </a:rPr>
                        <a:t>normal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522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Dòng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có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chiều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cao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bình thường. Là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giá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trị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mặc</a:t>
                      </a:r>
                      <a:r>
                        <a:rPr sz="800" spc="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định.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25222" marB="0">
                    <a:solidFill>
                      <a:srgbClr val="D6E3BC"/>
                    </a:solidFill>
                  </a:tcPr>
                </a:tc>
              </a:tr>
              <a:tr h="328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b="1" spc="-5" dirty="0">
                          <a:latin typeface="Calibri"/>
                          <a:cs typeface="Calibri"/>
                        </a:rPr>
                        <a:t>number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5420" marR="23749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Là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một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số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sẽ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nhân với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kích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thước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font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hiện hành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để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xác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định chiều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cao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của 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dòng.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35141" marB="0">
                    <a:solidFill>
                      <a:srgbClr val="F1DCDB"/>
                    </a:solidFill>
                  </a:tcPr>
                </a:tc>
              </a:tr>
              <a:tr h="16380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b="1" spc="-5" dirty="0">
                          <a:latin typeface="Calibri"/>
                          <a:cs typeface="Calibri"/>
                        </a:rPr>
                        <a:t>length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445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Chiều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cao cố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định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của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dòng được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tính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bằng px, pt, cm,</a:t>
                      </a:r>
                      <a:r>
                        <a:rPr sz="800" spc="1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vv…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4453" marB="0">
                    <a:solidFill>
                      <a:srgbClr val="D6E3BC"/>
                    </a:solidFill>
                  </a:tcPr>
                </a:tc>
              </a:tr>
              <a:tr h="16408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b="1" dirty="0">
                          <a:latin typeface="Calibri"/>
                          <a:cs typeface="Calibri"/>
                        </a:rPr>
                        <a:t>%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445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Chiều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cao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của dòng tính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theo tỷ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lệ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so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với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kích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thước của </a:t>
                      </a:r>
                      <a:r>
                        <a:rPr sz="800" spc="-15" dirty="0">
                          <a:latin typeface="Calibri"/>
                          <a:cs typeface="Calibri"/>
                        </a:rPr>
                        <a:t>font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hiện</a:t>
                      </a:r>
                      <a:r>
                        <a:rPr sz="800" spc="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hành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4453" marB="0">
                    <a:solidFill>
                      <a:srgbClr val="F1DCDB"/>
                    </a:solidFill>
                  </a:tcPr>
                </a:tc>
              </a:tr>
              <a:tr h="3281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800" b="1" spc="-5" dirty="0">
                          <a:latin typeface="Calibri"/>
                          <a:cs typeface="Calibri"/>
                        </a:rPr>
                        <a:t>inherit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5420">
                        <a:lnSpc>
                          <a:spcPct val="100000"/>
                        </a:lnSpc>
                      </a:pPr>
                      <a:r>
                        <a:rPr sz="800" spc="-5" dirty="0">
                          <a:latin typeface="Calibri"/>
                          <a:cs typeface="Calibri"/>
                        </a:rPr>
                        <a:t>Chỉ </a:t>
                      </a:r>
                      <a:r>
                        <a:rPr sz="800" spc="-25" dirty="0">
                          <a:latin typeface="Calibri"/>
                          <a:cs typeface="Calibri"/>
                        </a:rPr>
                        <a:t>ra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giá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trị của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thuộc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tính line-height được thừa </a:t>
                      </a:r>
                      <a:r>
                        <a:rPr sz="800" spc="-35" dirty="0">
                          <a:latin typeface="Calibri"/>
                          <a:cs typeface="Calibri"/>
                        </a:rPr>
                        <a:t>kế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từ </a:t>
                      </a:r>
                      <a:r>
                        <a:rPr sz="800" spc="-5" dirty="0">
                          <a:latin typeface="Calibri"/>
                          <a:cs typeface="Calibri"/>
                        </a:rPr>
                        <a:t>phần </a:t>
                      </a:r>
                      <a:r>
                        <a:rPr sz="800" dirty="0">
                          <a:latin typeface="Calibri"/>
                          <a:cs typeface="Calibri"/>
                        </a:rPr>
                        <a:t>tử</a:t>
                      </a:r>
                      <a:r>
                        <a:rPr sz="800" spc="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800" spc="-10" dirty="0">
                          <a:latin typeface="Calibri"/>
                          <a:cs typeface="Calibri"/>
                        </a:rPr>
                        <a:t>cha.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</a:t>
            </a:r>
            <a:r>
              <a:rPr lang="vi-VN"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48943"/>
            <a:ext cx="3451133" cy="234710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786" indent="-120344">
              <a:lnSpc>
                <a:spcPct val="151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style văn bản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kiểm soát sự xuất hiện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trong </a:t>
            </a:r>
            <a:r>
              <a:rPr spc="2" dirty="0">
                <a:latin typeface="Calibri"/>
                <a:cs typeface="Calibri"/>
              </a:rPr>
              <a:t>một 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Thụt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lề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quá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bù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đắp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khoảng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từ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vị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bình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thường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nó,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dirty="0">
                <a:latin typeface="Calibri"/>
                <a:cs typeface="Calibri"/>
              </a:rPr>
              <a:t>hoặc sang </a:t>
            </a:r>
            <a:r>
              <a:rPr spc="-2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hoặc bên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border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CSS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kiểu nét,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độ </a:t>
            </a:r>
            <a:r>
              <a:rPr spc="2" dirty="0">
                <a:latin typeface="Calibri"/>
                <a:cs typeface="Calibri"/>
              </a:rPr>
              <a:t>đậm của đường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ts val="1474"/>
              </a:lnSpc>
              <a:spcBef>
                <a:spcPts val="1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border-color chấp nhận các giá trị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khác nhau để </a:t>
            </a:r>
            <a:r>
              <a:rPr spc="-2" dirty="0">
                <a:latin typeface="Calibri"/>
                <a:cs typeface="Calibri"/>
              </a:rPr>
              <a:t>xác định  </a:t>
            </a:r>
            <a:r>
              <a:rPr dirty="0">
                <a:latin typeface="Calibri"/>
                <a:cs typeface="Calibri"/>
              </a:rPr>
              <a:t>các sắc thái </a:t>
            </a:r>
            <a:r>
              <a:rPr spc="2" dirty="0">
                <a:latin typeface="Calibri"/>
                <a:cs typeface="Calibri"/>
              </a:rPr>
              <a:t>khác nhau của màu </a:t>
            </a:r>
            <a:r>
              <a:rPr dirty="0">
                <a:latin typeface="Calibri"/>
                <a:cs typeface="Calibri"/>
              </a:rPr>
              <a:t>sắc được </a:t>
            </a:r>
            <a:r>
              <a:rPr spc="2" dirty="0">
                <a:latin typeface="Calibri"/>
                <a:cs typeface="Calibri"/>
              </a:rPr>
              <a:t>áp dụng cho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đường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ts val="147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giá trị của các thuộc tính </a:t>
            </a:r>
            <a:r>
              <a:rPr spc="-2" dirty="0">
                <a:latin typeface="Calibri"/>
                <a:cs typeface="Calibri"/>
              </a:rPr>
              <a:t>border </a:t>
            </a:r>
            <a:r>
              <a:rPr dirty="0">
                <a:latin typeface="Calibri"/>
                <a:cs typeface="Calibri"/>
              </a:rPr>
              <a:t>khác nhau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loại hiệu ứng được </a:t>
            </a:r>
            <a:r>
              <a:rPr spc="2" dirty="0">
                <a:latin typeface="Calibri"/>
                <a:cs typeface="Calibri"/>
              </a:rPr>
              <a:t>áp  dụng cho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đường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biên.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CSS, thuộc tính </a:t>
            </a:r>
            <a:r>
              <a:rPr spc="-2" dirty="0">
                <a:latin typeface="Calibri"/>
                <a:cs typeface="Calibri"/>
              </a:rPr>
              <a:t>text-align </a:t>
            </a:r>
            <a:r>
              <a:rPr dirty="0">
                <a:latin typeface="Calibri"/>
                <a:cs typeface="Calibri"/>
              </a:rPr>
              <a:t>được sử dụng căn lề văn bản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7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ngang.</a:t>
            </a:r>
            <a:endParaRPr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CSS,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line-height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giãn dòng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đoạn.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64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1-8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812786"/>
            <a:ext cx="3579915" cy="12031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71223"/>
              </p:ext>
            </p:extLst>
          </p:nvPr>
        </p:nvGraphicFramePr>
        <p:xfrm>
          <a:off x="198041" y="816187"/>
          <a:ext cx="3565006" cy="11928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9965"/>
                <a:gridCol w="1935041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 smtClean="0">
                        <a:latin typeface="Times New Roman"/>
                        <a:cs typeface="Times New Roman"/>
                      </a:endParaRPr>
                    </a:p>
                    <a:p>
                      <a:pPr marL="847725">
                        <a:lnSpc>
                          <a:spcPct val="100000"/>
                        </a:lnSpc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 smtClean="0">
                        <a:latin typeface="Times New Roman"/>
                        <a:cs typeface="Times New Roman"/>
                      </a:endParaRPr>
                    </a:p>
                    <a:p>
                      <a:pPr marL="377825" algn="ctr">
                        <a:lnSpc>
                          <a:spcPct val="100000"/>
                        </a:lnSpc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smtClean="0">
                          <a:latin typeface="Courier New"/>
                          <a:cs typeface="Courier New"/>
                        </a:rPr>
                        <a:t>left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trái.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275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 smtClean="0">
                          <a:latin typeface="Courier New"/>
                          <a:cs typeface="Courier New"/>
                        </a:rPr>
                        <a:t>right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phải.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 smtClean="0">
                          <a:latin typeface="Courier New"/>
                          <a:cs typeface="Courier New"/>
                        </a:rPr>
                        <a:t>center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giữa.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 smtClean="0">
                          <a:latin typeface="Courier New"/>
                          <a:cs typeface="Courier New"/>
                        </a:rPr>
                        <a:t>justify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Văn bản căn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đều.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2342" y="485665"/>
            <a:ext cx="25300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số giá </a:t>
            </a:r>
            <a:r>
              <a:rPr spc="-2" dirty="0">
                <a:latin typeface="Calibri"/>
                <a:cs typeface="Calibri"/>
              </a:rPr>
              <a:t>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spc="-4" dirty="0">
                <a:latin typeface="Calibri"/>
                <a:cs typeface="Calibri"/>
              </a:rPr>
              <a:t>text-align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2-8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27747" y="608739"/>
            <a:ext cx="3573973" cy="7733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85486"/>
              </p:ext>
            </p:extLst>
          </p:nvPr>
        </p:nvGraphicFramePr>
        <p:xfrm>
          <a:off x="231047" y="612140"/>
          <a:ext cx="3564732" cy="763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585"/>
                <a:gridCol w="3152147"/>
              </a:tblGrid>
              <a:tr h="25392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937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length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53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Chỉ ra đơn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vị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bằng độ dài, mặc định là</a:t>
                      </a:r>
                      <a:r>
                        <a:rPr sz="7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0.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530" marB="0">
                    <a:solidFill>
                      <a:srgbClr val="D6E3BC"/>
                    </a:solidFill>
                  </a:tcPr>
                </a:tc>
              </a:tr>
              <a:tr h="2919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%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Chỉ ra đơn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vị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bằng phần</a:t>
                      </a:r>
                      <a:r>
                        <a:rPr sz="700" spc="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trăm.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227747" y="1682750"/>
            <a:ext cx="3573973" cy="113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06056"/>
              </p:ext>
            </p:extLst>
          </p:nvPr>
        </p:nvGraphicFramePr>
        <p:xfrm>
          <a:off x="232367" y="1631646"/>
          <a:ext cx="3564731" cy="117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4928"/>
                <a:gridCol w="2939803"/>
              </a:tblGrid>
              <a:tr h="25392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trị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68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0005" algn="ct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684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none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Không thay</a:t>
                      </a:r>
                      <a:r>
                        <a:rPr sz="7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đổi.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capitalize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Chuyển ký tự đầu tiên của mỗi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từ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thành ký </a:t>
                      </a:r>
                      <a:r>
                        <a:rPr sz="700" dirty="0">
                          <a:latin typeface="Courier New"/>
                          <a:cs typeface="Courier New"/>
                        </a:rPr>
                        <a:t>tự</a:t>
                      </a:r>
                      <a:r>
                        <a:rPr sz="700" spc="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hoa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Uppercase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Chuyển toàn bộ văn bản thành chữ</a:t>
                      </a:r>
                      <a:r>
                        <a:rPr sz="700" spc="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hoa.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Lowercase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1445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Chuyển toàn bộ văn bản thành chữ</a:t>
                      </a:r>
                      <a:r>
                        <a:rPr sz="700" spc="6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5" dirty="0">
                          <a:latin typeface="Courier New"/>
                          <a:cs typeface="Courier New"/>
                        </a:rPr>
                        <a:t>thường.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12343" y="398061"/>
            <a:ext cx="22252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Giá 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-4" dirty="0">
                <a:latin typeface="Courier New"/>
                <a:cs typeface="Courier New"/>
              </a:rPr>
              <a:t>text-indent</a:t>
            </a:r>
            <a:endParaRPr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2" y="1486593"/>
            <a:ext cx="2606263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giá </a:t>
            </a:r>
            <a:r>
              <a:rPr spc="-2" dirty="0">
                <a:latin typeface="Calibri"/>
                <a:cs typeface="Calibri"/>
              </a:rPr>
              <a:t>trị của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-4" dirty="0">
                <a:latin typeface="Courier New"/>
                <a:cs typeface="Courier New"/>
              </a:rPr>
              <a:t>text-transform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3-8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0"/>
            <a:ext cx="38122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081" y="680156"/>
            <a:ext cx="3223442" cy="153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4-8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38428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88936"/>
            <a:ext cx="1057592" cy="621460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94437" indent="-88865">
              <a:spcBef>
                <a:spcPts val="46"/>
              </a:spcBef>
              <a:buSzPct val="95000"/>
              <a:buFont typeface="Wingdings"/>
              <a:buChar char=""/>
              <a:tabLst>
                <a:tab pos="94715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Mã</a:t>
            </a:r>
            <a:r>
              <a:rPr sz="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136223" indent="-120344">
              <a:buClr>
                <a:srgbClr val="AC1317"/>
              </a:buClr>
              <a:buFont typeface="Wingdings"/>
              <a:buChar char=""/>
              <a:tabLst>
                <a:tab pos="136223" algn="l"/>
                <a:tab pos="136502" algn="l"/>
              </a:tabLst>
            </a:pPr>
            <a:r>
              <a:rPr sz="900" dirty="0">
                <a:latin typeface="Calibri"/>
                <a:cs typeface="Calibri"/>
              </a:rPr>
              <a:t>CSS cho phần tử</a:t>
            </a:r>
            <a:r>
              <a:rPr sz="900" spc="-48" dirty="0">
                <a:latin typeface="Calibri"/>
                <a:cs typeface="Calibri"/>
              </a:rPr>
              <a:t> </a:t>
            </a:r>
            <a:r>
              <a:rPr sz="900" spc="-22" dirty="0">
                <a:latin typeface="Calibri"/>
                <a:cs typeface="Calibri"/>
              </a:rPr>
              <a:t>DIV</a:t>
            </a:r>
            <a:r>
              <a:rPr sz="900" spc="-33" baseline="25641" dirty="0">
                <a:latin typeface="Calibri"/>
                <a:cs typeface="Calibri"/>
              </a:rPr>
              <a:t>.</a:t>
            </a:r>
            <a:endParaRPr sz="900" baseline="25641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5288" y="952218"/>
            <a:ext cx="1724274" cy="986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5045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KIỂU </a:t>
            </a:r>
            <a:r>
              <a:rPr lang="vi-VN" spc="-50" dirty="0"/>
              <a:t>TEXT</a:t>
            </a:r>
            <a:r>
              <a:rPr lang="vi-VN" spc="-22" dirty="0"/>
              <a:t> </a:t>
            </a:r>
            <a:r>
              <a:rPr lang="vi-VN" spc="-2" dirty="0"/>
              <a:t>5-8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92999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163" y="680155"/>
            <a:ext cx="2465606" cy="125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68</TotalTime>
  <Words>2921</Words>
  <Application>Microsoft Office PowerPoint</Application>
  <PresentationFormat>Custom</PresentationFormat>
  <Paragraphs>460</Paragraphs>
  <Slides>49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Theme1</vt:lpstr>
      <vt:lpstr>PowerPoint Presentation</vt:lpstr>
      <vt:lpstr>MỤC TIÊU</vt:lpstr>
      <vt:lpstr>KIỂU TEXT VÀ FONT 1-2</vt:lpstr>
      <vt:lpstr>KIỂU TEXT VÀ FONT 2-2</vt:lpstr>
      <vt:lpstr>CÁC KIỂU TEXT 1-8</vt:lpstr>
      <vt:lpstr>CÁC KIỂU TEXT 2-8</vt:lpstr>
      <vt:lpstr>CÁC KIỂU TEXT 3-8</vt:lpstr>
      <vt:lpstr>CÁC KIỂU TEXT 4-8</vt:lpstr>
      <vt:lpstr>CÁC KIỂU TEXT 5-8</vt:lpstr>
      <vt:lpstr>CÁC KIỂU TEXT 6-8</vt:lpstr>
      <vt:lpstr>CÁC KIỂU TEXT 7-8</vt:lpstr>
      <vt:lpstr>CÁC KIỂU TEXT 8-8</vt:lpstr>
      <vt:lpstr>PHẦN TỬ SPAN 1-2</vt:lpstr>
      <vt:lpstr>PHẦN TỬ SPAN 2-2</vt:lpstr>
      <vt:lpstr>THỤT LỀ CHO ĐOẠN VĂN BẢN 1-6</vt:lpstr>
      <vt:lpstr>THỤT LỀ CHO ĐOẠN VĂN BẢN 2-6</vt:lpstr>
      <vt:lpstr>THỤT LỀ CHO ĐOẠN VĂN BẢN 3-6</vt:lpstr>
      <vt:lpstr>THỤT LỀ CHO ĐOẠN VĂN BẢN 4-6</vt:lpstr>
      <vt:lpstr>THỤT LỀ CHO ĐOẠN VĂN BẢN 5-6</vt:lpstr>
      <vt:lpstr>THỤT LỀ CHO ĐOẠN VĂN BẢN 6-6</vt:lpstr>
      <vt:lpstr>KIỂU VIỀN (BORDER STYLE) 1-7</vt:lpstr>
      <vt:lpstr>KIỂU VIỀN (BORDER STYLE) 2-7</vt:lpstr>
      <vt:lpstr>KIỂU VIỀN (BORDER STYLE) 3-7</vt:lpstr>
      <vt:lpstr>KIỂU VIỀN (BORDER STYLE) 4-7</vt:lpstr>
      <vt:lpstr>KIỂU VIỀN (BORDER STYLE) 5-7</vt:lpstr>
      <vt:lpstr>KIỂU VIỀN (BORDER STYLE) 6-7</vt:lpstr>
      <vt:lpstr>KIỂU VIỀN (BORDER STYLE) 7-7</vt:lpstr>
      <vt:lpstr>MÀU VIỀN - BORDER COLOR 1-6</vt:lpstr>
      <vt:lpstr>MÀU VIỀN - COLOR 2-6</vt:lpstr>
      <vt:lpstr>MÀU VIỀN - COLOR 3-6</vt:lpstr>
      <vt:lpstr>MÀU VIỀN - COLOR 4-6</vt:lpstr>
      <vt:lpstr>MÀU VIỀN - COLOR 5-6</vt:lpstr>
      <vt:lpstr>MÀU VIỀN - COLOR 6-6</vt:lpstr>
      <vt:lpstr>ĐỘ DÀY VIỀN - BORDER WIDTH 1-7</vt:lpstr>
      <vt:lpstr>ĐỘ DÀY VIỀN - BORDER WIDTH 2-7</vt:lpstr>
      <vt:lpstr>ĐỘ DÀY VIỀN - BORDER WIDTH 3-7</vt:lpstr>
      <vt:lpstr>ĐỘ DÀY VIỀN - BORDER WIDTH 4-7</vt:lpstr>
      <vt:lpstr>ĐỘ DÀY VIỀN - BORDER WIDTH 5-7</vt:lpstr>
      <vt:lpstr>ĐỘ DÀY VIỀN - BORDER WIDTH 6-7</vt:lpstr>
      <vt:lpstr>ĐỘ DÀY VIỀN - BORDER WIDTH 7-7</vt:lpstr>
      <vt:lpstr>VIẾT NGẮN GỌN THUỘC TÍNH VIỀN 1-6</vt:lpstr>
      <vt:lpstr>VIẾT NGẮN GỌN THUỘC TÍNH VIỀN 2-6</vt:lpstr>
      <vt:lpstr>VIẾT NGẮN GỌN THUỘC TÍNH VIỀN 3-6</vt:lpstr>
      <vt:lpstr>VIẾT NGẮN GỌN THUỘC TÍNH VIỀN 4-6</vt:lpstr>
      <vt:lpstr>VIẾT NGẮN GỌN THUỘC TÍNH VIỀN 5-6</vt:lpstr>
      <vt:lpstr>VIẾT NGẮN GỌN THUỘC TÍNH VIỀN 6-6</vt:lpstr>
      <vt:lpstr>CHIỀU CAO CỦA DÒNG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6 XP</dc:title>
  <dc:creator>Aptech Limited</dc:creator>
  <cp:lastModifiedBy>Trung Hoàng</cp:lastModifiedBy>
  <cp:revision>7</cp:revision>
  <dcterms:created xsi:type="dcterms:W3CDTF">2017-10-24T04:31:43Z</dcterms:created>
  <dcterms:modified xsi:type="dcterms:W3CDTF">2017-11-06T04:06:33Z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